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256" r:id="rId3"/>
    <p:sldId id="257" r:id="rId4"/>
    <p:sldId id="258" r:id="rId5"/>
    <p:sldId id="259" r:id="rId6"/>
    <p:sldId id="260" r:id="rId7"/>
    <p:sldId id="261" r:id="rId8"/>
    <p:sldId id="262" r:id="rId9"/>
    <p:sldId id="271" r:id="rId10"/>
    <p:sldId id="263" r:id="rId12"/>
    <p:sldId id="264" r:id="rId13"/>
    <p:sldId id="265" r:id="rId14"/>
    <p:sldId id="266" r:id="rId15"/>
    <p:sldId id="267" r:id="rId16"/>
    <p:sldId id="268" r:id="rId17"/>
    <p:sldId id="269" r:id="rId18"/>
    <p:sldId id="270" r:id="rId19"/>
  </p:sldIdLst>
  <p:sldSz cx="12192000" cy="6858000"/>
  <p:notesSz cx="6858000" cy="9144000"/>
  <p:embeddedFontLst>
    <p:embeddedFont>
      <p:font typeface="Dream-XinCuSongGB" panose="02010604000000000000" charset="-122"/>
      <p:regular r:id="rId23"/>
    </p:embeddedFont>
    <p:embeddedFont>
      <p:font typeface="Source Han Sans CN Bold" panose="020B0800000000000000" charset="-122"/>
      <p:bold r:id="rId24"/>
    </p:embeddedFont>
    <p:embeddedFont>
      <p:font typeface="Source Han Sans" panose="020B0500000000000000" charset="-122"/>
      <p:regular r:id="rId25"/>
    </p:embeddedFont>
    <p:embeddedFont>
      <p:font typeface="OPPOSans H" panose="00020600040101010101" charset="-122"/>
      <p:regular r:id="rId26"/>
    </p:embeddedFont>
    <p:embeddedFont>
      <p:font typeface="OPPOSans B" panose="00020600040101010101" charset="-122"/>
      <p:regular r:id="rId27"/>
    </p:embeddedFont>
    <p:embeddedFont>
      <p:font typeface="等线" panose="02010600030101010101" charset="-122"/>
      <p:regular r:id="rId28"/>
    </p:embeddedFont>
    <p:embeddedFont>
      <p:font typeface="微软雅黑" panose="020B0503020204020204" charset="-122"/>
      <p:regular r:id="rId29"/>
    </p:embeddedFont>
    <p:embeddedFont>
      <p:font typeface="Calibri" panose="020F0502020204030204" charset="0"/>
      <p:regular r:id="rId30"/>
      <p:bold r:id="rId31"/>
      <p:italic r:id="rId32"/>
      <p:boldItalic r:id="rId33"/>
    </p:embeddedFont>
  </p:embeddedFontLst>
  <p:custDataLst>
    <p:tags r:id="rId34"/>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xml"/><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marL="0" marR="0" lvl="0" indent="0" algn="r" defTabSz="342900" rtl="0" eaLnBrk="1" fontAlgn="auto" latinLnBrk="0" hangingPunct="1">
              <a:lnSpc>
                <a:spcPct val="100000"/>
              </a:lnSpc>
              <a:spcBef>
                <a:spcPts val="0"/>
              </a:spcBef>
              <a:spcAft>
                <a:spcPts val="0"/>
              </a:spcAft>
              <a:buClrTx/>
              <a:buSzTx/>
              <a:buFontTx/>
              <a:buNone/>
              <a:defRPr/>
            </a:pPr>
            <a:fld id="{C9054CEC-105C-4A6A-9456-DBE647A13BE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1981B521-2E2E-41B2-9433-69364D5DDA0F}"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FE1282D0-AAD4-45D4-BBB1-9C369370A4D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22860"/>
            <a:ext cx="12192000" cy="6812280"/>
          </a:xfrm>
          <a:prstGeom prst="rect">
            <a:avLst/>
          </a:prstGeom>
          <a:noFill/>
          <a:ln>
            <a:noFill/>
          </a:ln>
        </p:spPr>
      </p:pic>
      <p:sp>
        <p:nvSpPr>
          <p:cNvPr id="3" name="标题 1"/>
          <p:cNvSpPr txBox="1"/>
          <p:nvPr/>
        </p:nvSpPr>
        <p:spPr>
          <a:xfrm flipH="1">
            <a:off x="0" y="0"/>
            <a:ext cx="12192000" cy="6858000"/>
          </a:xfrm>
          <a:prstGeom prst="rect">
            <a:avLst/>
          </a:prstGeom>
          <a:solidFill>
            <a:schemeClr val="bg1">
              <a:alpha val="93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flipH="1">
            <a:off x="6703289" y="0"/>
            <a:ext cx="3689228" cy="6858000"/>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 y="1373956"/>
            <a:ext cx="11075941" cy="4110087"/>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69794" y="1769417"/>
            <a:ext cx="5017585" cy="3213347"/>
          </a:xfrm>
          <a:prstGeom prst="roundRect">
            <a:avLst>
              <a:gd name="adj" fmla="val 8208"/>
            </a:avLst>
          </a:prstGeom>
          <a:solidFill>
            <a:schemeClr val="accent2"/>
          </a:solidFill>
          <a:ln cap="flat">
            <a:noFill/>
            <a:prstDash val="solid"/>
            <a:miter/>
          </a:ln>
          <a:effectLst>
            <a:outerShdw blurRad="190500" dist="38100" dir="5400000" algn="t" rotWithShape="0">
              <a:srgbClr val="4DA2F3">
                <a:alpha val="23000"/>
              </a:srgbClr>
            </a:outerShdw>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660400" y="1912620"/>
            <a:ext cx="4686300" cy="2885439"/>
          </a:xfrm>
          <a:prstGeom prst="rect">
            <a:avLst/>
          </a:prstGeom>
          <a:noFill/>
          <a:ln>
            <a:noFill/>
          </a:ln>
        </p:spPr>
        <p:txBody>
          <a:bodyPr vert="horz" wrap="square" lIns="0" tIns="0" rIns="0" bIns="0" rtlCol="0" anchor="ctr"/>
          <a:lstStyle/>
          <a:p>
            <a:pPr algn="l">
              <a:lnSpc>
                <a:spcPct val="130000"/>
              </a:lnSpc>
            </a:pPr>
            <a:r>
              <a:rPr kumimoji="1" lang="en-US" altLang="zh-CN" sz="3665">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基于BiLSTM的GitHub开发者地理位置预测方法研究</a:t>
            </a:r>
            <a:endParaRPr kumimoji="1" lang="zh-CN" altLang="en-US"/>
          </a:p>
        </p:txBody>
      </p:sp>
      <p:sp>
        <p:nvSpPr>
          <p:cNvPr id="8" name="标题 1"/>
          <p:cNvSpPr txBox="1"/>
          <p:nvPr/>
        </p:nvSpPr>
        <p:spPr>
          <a:xfrm>
            <a:off x="6267691" y="1588625"/>
            <a:ext cx="4456253" cy="3680749"/>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pic>
        <p:nvPicPr>
          <p:cNvPr id="9" name="图片 8"/>
          <p:cNvPicPr>
            <a:picLocks noChangeAspect="1"/>
          </p:cNvPicPr>
          <p:nvPr/>
        </p:nvPicPr>
        <p:blipFill>
          <a:blip r:embed="rId2">
            <a:alphaModFix amt="100000"/>
          </a:blip>
          <a:srcRect l="9645" t="19747" r="5764" b="26582"/>
          <a:stretch>
            <a:fillRect/>
          </a:stretch>
        </p:blipFill>
        <p:spPr>
          <a:xfrm>
            <a:off x="6267691" y="1588625"/>
            <a:ext cx="4456253" cy="3680749"/>
          </a:xfrm>
          <a:custGeom>
            <a:avLst/>
            <a:gdLst/>
            <a:ahLst/>
            <a:cxnLst/>
            <a:rect l="l" t="t" r="r" b="b"/>
            <a:pathLst>
              <a:path w="4457700" h="3683000">
                <a:moveTo>
                  <a:pt x="0" y="0"/>
                </a:moveTo>
                <a:lnTo>
                  <a:pt x="4456253" y="0"/>
                </a:lnTo>
                <a:lnTo>
                  <a:pt x="4456253" y="3680749"/>
                </a:lnTo>
                <a:lnTo>
                  <a:pt x="0" y="3680749"/>
                </a:lnTo>
                <a:lnTo>
                  <a:pt x="0" y="0"/>
                </a:lnTo>
                <a:close/>
              </a:path>
            </a:pathLst>
          </a:custGeom>
          <a:noFill/>
          <a:ln>
            <a:noFill/>
          </a:ln>
        </p:spPr>
      </p:pic>
      <p:sp>
        <p:nvSpPr>
          <p:cNvPr id="10" name="标题 1"/>
          <p:cNvSpPr txBox="1"/>
          <p:nvPr/>
        </p:nvSpPr>
        <p:spPr>
          <a:xfrm>
            <a:off x="1053994" y="5283200"/>
            <a:ext cx="2277508" cy="467114"/>
          </a:xfrm>
          <a:prstGeom prst="roundRect">
            <a:avLst>
              <a:gd name="adj" fmla="val 23115"/>
            </a:avLst>
          </a:prstGeom>
          <a:solidFill>
            <a:schemeClr val="accent2"/>
          </a:solidFill>
          <a:ln cap="flat">
            <a:noFill/>
            <a:prstDash val="solid"/>
            <a:miter/>
          </a:ln>
          <a:effectLst>
            <a:outerShdw blurRad="190500" dist="38100" dir="5400000" algn="t" rotWithShape="0">
              <a:srgbClr val="4DA2F3">
                <a:alpha val="23000"/>
              </a:srgbClr>
            </a:outerShdw>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209040" y="5252720"/>
            <a:ext cx="2001520" cy="528319"/>
          </a:xfrm>
          <a:prstGeom prst="rect">
            <a:avLst/>
          </a:prstGeom>
          <a:noFill/>
          <a:ln>
            <a:noFill/>
          </a:ln>
        </p:spPr>
        <p:txBody>
          <a:bodyPr vert="horz" wrap="square" lIns="0" tIns="0" rIns="0" bIns="0" rtlCol="0" anchor="ctr"/>
          <a:lstStyle/>
          <a:p>
            <a:pPr algn="ctr">
              <a:lnSpc>
                <a:spcPct val="130000"/>
              </a:lnSpc>
            </a:pPr>
            <a:r>
              <a:rPr kumimoji="1" lang="en-US" altLang="zh-CN" sz="14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01阳光开朗硕博队</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8000"/>
          </a:xfrm>
          <a:prstGeom prst="rect">
            <a:avLst/>
          </a:prstGeom>
          <a:noFill/>
          <a:ln>
            <a:noFill/>
          </a:ln>
        </p:spPr>
      </p:pic>
      <p:sp>
        <p:nvSpPr>
          <p:cNvPr id="3" name="标题 1"/>
          <p:cNvSpPr txBox="1"/>
          <p:nvPr/>
        </p:nvSpPr>
        <p:spPr>
          <a:xfrm flipH="1">
            <a:off x="0" y="0"/>
            <a:ext cx="12192000" cy="6858000"/>
          </a:xfrm>
          <a:prstGeom prst="rect">
            <a:avLst/>
          </a:prstGeom>
          <a:solidFill>
            <a:schemeClr val="bg1">
              <a:alpha val="93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flipH="1">
            <a:off x="6702048" y="0"/>
            <a:ext cx="3689228" cy="6858000"/>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 y="1373956"/>
            <a:ext cx="11075941" cy="4110087"/>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cxnSp>
        <p:nvCxnSpPr>
          <p:cNvPr id="6" name="标题 1"/>
          <p:cNvCxnSpPr/>
          <p:nvPr/>
        </p:nvCxnSpPr>
        <p:spPr>
          <a:xfrm>
            <a:off x="11694553" y="5484043"/>
            <a:ext cx="0" cy="1373957"/>
          </a:xfrm>
          <a:prstGeom prst="line">
            <a:avLst/>
          </a:prstGeom>
          <a:noFill/>
          <a:ln w="6350" cap="sq">
            <a:solidFill>
              <a:schemeClr val="bg2">
                <a:lumMod val="75000"/>
              </a:schemeClr>
            </a:solidFill>
            <a:miter/>
          </a:ln>
        </p:spPr>
      </p:cxnSp>
      <p:sp>
        <p:nvSpPr>
          <p:cNvPr id="7" name="标题 1"/>
          <p:cNvSpPr txBox="1"/>
          <p:nvPr/>
        </p:nvSpPr>
        <p:spPr>
          <a:xfrm>
            <a:off x="716128" y="3288592"/>
            <a:ext cx="5323991" cy="1880307"/>
          </a:xfrm>
          <a:prstGeom prst="rect">
            <a:avLst/>
          </a:prstGeom>
          <a:noFill/>
          <a:ln>
            <a:noFill/>
          </a:ln>
        </p:spPr>
        <p:txBody>
          <a:bodyPr vert="horz" wrap="square" lIns="0" tIns="0" rIns="0" bIns="0" rtlCol="0" anchor="t"/>
          <a:lstStyle/>
          <a:p>
            <a:pPr algn="l">
              <a:lnSpc>
                <a:spcPct val="130000"/>
              </a:lnSpc>
            </a:pPr>
            <a:r>
              <a:rPr kumimoji="1" lang="en-US" altLang="zh-CN" sz="3400">
                <a:ln w="12700">
                  <a:noFill/>
                </a:ln>
                <a:solidFill>
                  <a:srgbClr val="404040">
                    <a:alpha val="100000"/>
                  </a:srgbClr>
                </a:solidFill>
                <a:latin typeface="Dream-XinCuSongGB" panose="02010604000000000000" charset="-122"/>
                <a:ea typeface="Dream-XinCuSongGB" panose="02010604000000000000" charset="-122"/>
                <a:cs typeface="Dream-XinCuSongGB" panose="02010604000000000000" charset="-122"/>
              </a:rPr>
              <a:t>实证分析与讨论</a:t>
            </a:r>
            <a:endParaRPr kumimoji="1" lang="zh-CN" altLang="en-US"/>
          </a:p>
        </p:txBody>
      </p:sp>
      <p:sp>
        <p:nvSpPr>
          <p:cNvPr id="8" name="标题 1"/>
          <p:cNvSpPr txBox="1"/>
          <p:nvPr/>
        </p:nvSpPr>
        <p:spPr>
          <a:xfrm flipH="1">
            <a:off x="0" y="2930776"/>
            <a:ext cx="4427481" cy="167466"/>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007640" y="1371601"/>
            <a:ext cx="1168120" cy="1413286"/>
          </a:xfrm>
          <a:prstGeom prst="rect">
            <a:avLst/>
          </a:prstGeom>
          <a:noFill/>
          <a:ln>
            <a:noFill/>
          </a:ln>
        </p:spPr>
        <p:txBody>
          <a:bodyPr vert="horz" wrap="square" lIns="0" tIns="0" rIns="0" bIns="0" rtlCol="0" anchor="b"/>
          <a:lstStyle/>
          <a:p>
            <a:pPr algn="l">
              <a:lnSpc>
                <a:spcPct val="130000"/>
              </a:lnSpc>
            </a:pPr>
            <a:r>
              <a:rPr kumimoji="1" lang="en-US" altLang="zh-CN" sz="5400">
                <a:ln w="12700">
                  <a:noFill/>
                </a:ln>
                <a:gradFill>
                  <a:gsLst>
                    <a:gs pos="0">
                      <a:srgbClr val="991313">
                        <a:alpha val="100000"/>
                      </a:srgbClr>
                    </a:gs>
                    <a:gs pos="100000">
                      <a:srgbClr val="835339">
                        <a:alpha val="100000"/>
                      </a:srgbClr>
                    </a:gs>
                  </a:gsLst>
                  <a:lin ang="2700000" scaled="0"/>
                </a:gradFill>
                <a:latin typeface="Dream-XinCuSongGB" panose="02010604000000000000" charset="-122"/>
                <a:ea typeface="Dream-XinCuSongGB" panose="02010604000000000000" charset="-122"/>
                <a:cs typeface="Dream-XinCuSongGB" panose="02010604000000000000" charset="-122"/>
              </a:rPr>
              <a:t>03</a:t>
            </a:r>
            <a:endParaRPr kumimoji="1" lang="zh-CN" altLang="en-US"/>
          </a:p>
        </p:txBody>
      </p:sp>
      <p:sp>
        <p:nvSpPr>
          <p:cNvPr id="10" name="标题 1"/>
          <p:cNvSpPr txBox="1"/>
          <p:nvPr/>
        </p:nvSpPr>
        <p:spPr>
          <a:xfrm>
            <a:off x="6371863" y="1588625"/>
            <a:ext cx="4456253" cy="3680749"/>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mt="100000"/>
          </a:blip>
          <a:srcRect l="9645" t="19747" r="5764" b="26582"/>
          <a:stretch>
            <a:fillRect/>
          </a:stretch>
        </p:blipFill>
        <p:spPr>
          <a:xfrm>
            <a:off x="6371863" y="1588625"/>
            <a:ext cx="4456253" cy="3680749"/>
          </a:xfrm>
          <a:custGeom>
            <a:avLst/>
            <a:gdLst/>
            <a:ahLst/>
            <a:cxnLst/>
            <a:rect l="l" t="t" r="r" b="b"/>
            <a:pathLst>
              <a:path w="4457700" h="3683000">
                <a:moveTo>
                  <a:pt x="0" y="0"/>
                </a:moveTo>
                <a:lnTo>
                  <a:pt x="4456253" y="0"/>
                </a:lnTo>
                <a:lnTo>
                  <a:pt x="4456253" y="3680749"/>
                </a:lnTo>
                <a:lnTo>
                  <a:pt x="0" y="3680749"/>
                </a:lnTo>
                <a:lnTo>
                  <a:pt x="0" y="0"/>
                </a:lnTo>
                <a:close/>
              </a:path>
            </a:pathLst>
          </a:custGeom>
          <a:noFill/>
          <a:ln>
            <a:noFill/>
          </a:ln>
        </p:spPr>
      </p:pic>
      <p:sp>
        <p:nvSpPr>
          <p:cNvPr id="12" name="标题 1"/>
          <p:cNvSpPr txBox="1"/>
          <p:nvPr/>
        </p:nvSpPr>
        <p:spPr>
          <a:xfrm>
            <a:off x="772440" y="1726153"/>
            <a:ext cx="2224760" cy="1058733"/>
          </a:xfrm>
          <a:prstGeom prst="rect">
            <a:avLst/>
          </a:prstGeom>
          <a:noFill/>
          <a:ln>
            <a:noFill/>
          </a:ln>
        </p:spPr>
        <p:txBody>
          <a:bodyPr vert="horz" wrap="square" lIns="0" tIns="0" rIns="0" bIns="0" rtlCol="0" anchor="b"/>
          <a:lstStyle/>
          <a:p>
            <a:pPr algn="l">
              <a:lnSpc>
                <a:spcPct val="130000"/>
              </a:lnSpc>
            </a:pPr>
            <a:r>
              <a:rPr kumimoji="1" lang="en-US" altLang="zh-CN" sz="5400">
                <a:ln w="12700">
                  <a:noFill/>
                </a:ln>
                <a:gradFill>
                  <a:gsLst>
                    <a:gs pos="0">
                      <a:srgbClr val="991313">
                        <a:alpha val="100000"/>
                      </a:srgbClr>
                    </a:gs>
                    <a:gs pos="100000">
                      <a:srgbClr val="835339">
                        <a:alpha val="100000"/>
                      </a:srgbClr>
                    </a:gs>
                  </a:gsLst>
                  <a:lin ang="2700000" scaled="0"/>
                </a:gradFill>
                <a:latin typeface="Dream-XinCuSongGB" panose="02010604000000000000" charset="-122"/>
                <a:ea typeface="Dream-XinCuSongGB" panose="02010604000000000000" charset="-122"/>
                <a:cs typeface="Dream-XinCuSongGB" panose="02010604000000000000" charset="-122"/>
              </a:rPr>
              <a:t>PART</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900" y="0"/>
            <a:ext cx="12306300" cy="6908800"/>
          </a:xfrm>
          <a:prstGeom prst="rect">
            <a:avLst/>
          </a:prstGeom>
          <a:solidFill>
            <a:schemeClr val="bg1">
              <a:lumMod val="95000"/>
            </a:schemeClr>
          </a:solidFill>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a:off x="660400" y="1837164"/>
            <a:ext cx="5017069" cy="182313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分析了主要开源参与国的用户分布，揭示了全球开源活动的空间分布模式，为理解各国在开源领域的参与提供了参考。</a:t>
            </a:r>
            <a:endParaRPr kumimoji="1" lang="zh-CN" altLang="en-US"/>
          </a:p>
        </p:txBody>
      </p:sp>
      <p:pic>
        <p:nvPicPr>
          <p:cNvPr id="4" name="图片 3"/>
          <p:cNvPicPr>
            <a:picLocks noChangeAspect="1"/>
          </p:cNvPicPr>
          <p:nvPr/>
        </p:nvPicPr>
        <p:blipFill>
          <a:blip r:embed="rId1">
            <a:alphaModFix amt="100000"/>
          </a:blip>
          <a:srcRect r="9437"/>
          <a:stretch>
            <a:fillRect/>
          </a:stretch>
        </p:blipFill>
        <p:spPr>
          <a:xfrm>
            <a:off x="6096000" y="1130300"/>
            <a:ext cx="5422900" cy="5101358"/>
          </a:xfrm>
          <a:custGeom>
            <a:avLst/>
            <a:gdLst/>
            <a:ahLst/>
            <a:cxnLst/>
            <a:rect l="l" t="t" r="r" b="b"/>
            <a:pathLst>
              <a:path w="5422900" h="5101358">
                <a:moveTo>
                  <a:pt x="0" y="236091"/>
                </a:moveTo>
                <a:cubicBezTo>
                  <a:pt x="0" y="105702"/>
                  <a:pt x="105702" y="0"/>
                  <a:pt x="236091" y="0"/>
                </a:cubicBezTo>
                <a:lnTo>
                  <a:pt x="5186809" y="0"/>
                </a:lnTo>
                <a:cubicBezTo>
                  <a:pt x="5317198" y="0"/>
                  <a:pt x="5422900" y="105702"/>
                  <a:pt x="5422900" y="236091"/>
                </a:cubicBezTo>
                <a:lnTo>
                  <a:pt x="5422900" y="4865267"/>
                </a:lnTo>
                <a:cubicBezTo>
                  <a:pt x="5422900" y="4995656"/>
                  <a:pt x="5317198" y="5101358"/>
                  <a:pt x="5186809" y="5101358"/>
                </a:cubicBezTo>
                <a:lnTo>
                  <a:pt x="236091" y="5101358"/>
                </a:lnTo>
                <a:cubicBezTo>
                  <a:pt x="105702" y="5101358"/>
                  <a:pt x="0" y="4995656"/>
                  <a:pt x="0" y="4865267"/>
                </a:cubicBezTo>
                <a:close/>
              </a:path>
            </a:pathLst>
          </a:custGeom>
          <a:noFill/>
          <a:ln>
            <a:noFill/>
          </a:ln>
        </p:spPr>
      </p:pic>
      <p:sp>
        <p:nvSpPr>
          <p:cNvPr id="5" name="标题 1"/>
          <p:cNvSpPr txBox="1"/>
          <p:nvPr/>
        </p:nvSpPr>
        <p:spPr>
          <a:xfrm>
            <a:off x="660400" y="4234761"/>
            <a:ext cx="5017069" cy="182313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探讨了不同国家开发者的活跃时间段和活动模式，展现了开源活动的地理和时间特性。</a:t>
            </a:r>
            <a:endParaRPr kumimoji="1" lang="zh-CN" altLang="en-US"/>
          </a:p>
        </p:txBody>
      </p:sp>
      <p:sp>
        <p:nvSpPr>
          <p:cNvPr id="6" name="标题 1"/>
          <p:cNvSpPr txBox="1"/>
          <p:nvPr/>
        </p:nvSpPr>
        <p:spPr>
          <a:xfrm>
            <a:off x="660400" y="1360074"/>
            <a:ext cx="5017069" cy="453516"/>
          </a:xfrm>
          <a:prstGeom prst="rect">
            <a:avLst/>
          </a:prstGeom>
          <a:noFill/>
          <a:ln>
            <a:noFill/>
          </a:ln>
        </p:spPr>
        <p:txBody>
          <a:bodyPr vert="horz" wrap="square" lIns="0" tIns="0" rIns="0" bIns="0" rtlCol="0" anchor="b"/>
          <a:lstStyle/>
          <a:p>
            <a:pPr algn="l">
              <a:lnSpc>
                <a:spcPct val="120000"/>
              </a:lnSpc>
            </a:pPr>
            <a:r>
              <a:rPr kumimoji="1" lang="en-US" altLang="zh-CN" sz="1600">
                <a:ln w="12700">
                  <a:noFill/>
                </a:ln>
                <a:solidFill>
                  <a:srgbClr val="991313">
                    <a:alpha val="100000"/>
                  </a:srgbClr>
                </a:solidFill>
                <a:latin typeface="Source Han Sans CN Bold" panose="020B0800000000000000" charset="-122"/>
                <a:ea typeface="Source Han Sans CN Bold" panose="020B0800000000000000" charset="-122"/>
                <a:cs typeface="Source Han Sans CN Bold" panose="020B0800000000000000" charset="-122"/>
              </a:rPr>
              <a:t>全球开源活动的空间分布模式</a:t>
            </a:r>
            <a:endParaRPr kumimoji="1" lang="zh-CN" altLang="en-US"/>
          </a:p>
        </p:txBody>
      </p:sp>
      <p:sp>
        <p:nvSpPr>
          <p:cNvPr id="7" name="标题 1"/>
          <p:cNvSpPr txBox="1"/>
          <p:nvPr/>
        </p:nvSpPr>
        <p:spPr>
          <a:xfrm>
            <a:off x="660400" y="3753758"/>
            <a:ext cx="5017069" cy="453516"/>
          </a:xfrm>
          <a:prstGeom prst="rect">
            <a:avLst/>
          </a:prstGeom>
          <a:noFill/>
          <a:ln>
            <a:noFill/>
          </a:ln>
        </p:spPr>
        <p:txBody>
          <a:bodyPr vert="horz" wrap="square" lIns="0" tIns="0" rIns="0" bIns="0" rtlCol="0" anchor="b"/>
          <a:lstStyle/>
          <a:p>
            <a:pPr algn="l">
              <a:lnSpc>
                <a:spcPct val="120000"/>
              </a:lnSpc>
            </a:pPr>
            <a:r>
              <a:rPr kumimoji="1" lang="en-US" altLang="zh-CN" sz="1600">
                <a:ln w="12700">
                  <a:noFill/>
                </a:ln>
                <a:solidFill>
                  <a:srgbClr val="991313">
                    <a:alpha val="100000"/>
                  </a:srgbClr>
                </a:solidFill>
                <a:latin typeface="Source Han Sans CN Bold" panose="020B0800000000000000" charset="-122"/>
                <a:ea typeface="Source Han Sans CN Bold" panose="020B0800000000000000" charset="-122"/>
                <a:cs typeface="Source Han Sans CN Bold" panose="020B0800000000000000" charset="-122"/>
              </a:rPr>
              <a:t>开发者活跃时间段与活动模式</a:t>
            </a:r>
            <a:endParaRPr kumimoji="1" lang="zh-CN" altLang="en-US"/>
          </a:p>
        </p:txBody>
      </p:sp>
      <p:sp>
        <p:nvSpPr>
          <p:cNvPr id="8" name="标题 1"/>
          <p:cNvSpPr txBox="1"/>
          <p:nvPr/>
        </p:nvSpPr>
        <p:spPr>
          <a:xfrm>
            <a:off x="759048" y="486862"/>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开发者地理分布规律</a:t>
            </a:r>
            <a:endParaRPr kumimoji="1" lang="zh-CN" altLang="en-US"/>
          </a:p>
        </p:txBody>
      </p:sp>
      <p:sp>
        <p:nvSpPr>
          <p:cNvPr id="9" name="标题 1"/>
          <p:cNvSpPr txBox="1"/>
          <p:nvPr/>
        </p:nvSpPr>
        <p:spPr>
          <a:xfrm flipV="1">
            <a:off x="490538" y="470776"/>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900" y="0"/>
            <a:ext cx="12306300" cy="6908800"/>
          </a:xfrm>
          <a:prstGeom prst="rect">
            <a:avLst/>
          </a:prstGeom>
          <a:solidFill>
            <a:schemeClr val="bg1">
              <a:lumMod val="95000"/>
            </a:schemeClr>
          </a:solidFill>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a:off x="5586133" y="3005175"/>
            <a:ext cx="1697146" cy="648183"/>
          </a:xfrm>
          <a:prstGeom prst="parallelogram">
            <a:avLst>
              <a:gd name="adj" fmla="val 55357"/>
            </a:avLst>
          </a:prstGeom>
          <a:solidFill>
            <a:schemeClr val="tx1">
              <a:lumMod val="85000"/>
              <a:lumOff val="1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6674996" y="2926178"/>
            <a:ext cx="1294052" cy="806176"/>
          </a:xfrm>
          <a:prstGeom prst="triangle">
            <a:avLst/>
          </a:prstGeom>
          <a:solidFill>
            <a:schemeClr val="tx1">
              <a:lumMod val="85000"/>
              <a:lumOff val="1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902119" y="3650152"/>
            <a:ext cx="1697146" cy="648183"/>
          </a:xfrm>
          <a:prstGeom prst="parallelogram">
            <a:avLst>
              <a:gd name="adj" fmla="val 55357"/>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1">
            <a:off x="4210252" y="3571155"/>
            <a:ext cx="1294052" cy="806176"/>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7082526" y="3140004"/>
            <a:ext cx="281778" cy="305236"/>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4862318" y="3847447"/>
            <a:ext cx="288450" cy="27187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923041" y="3119303"/>
            <a:ext cx="433645" cy="365462"/>
          </a:xfrm>
          <a:prstGeom prst="rect">
            <a:avLst/>
          </a:prstGeom>
          <a:noFill/>
          <a:ln>
            <a:noFill/>
          </a:ln>
        </p:spPr>
        <p:txBody>
          <a:bodyPr vert="horz" wrap="square" lIns="0" tIns="0" rIns="0" bIns="0" rtlCol="0" anchor="b"/>
          <a:lstStyle/>
          <a:p>
            <a:pPr algn="l">
              <a:lnSpc>
                <a:spcPct val="150000"/>
              </a:lnSpc>
            </a:pPr>
            <a:r>
              <a:rPr kumimoji="1" lang="en-US" altLang="zh-CN" sz="2000">
                <a:ln w="12700">
                  <a:solidFill>
                    <a:srgbClr val="FFFFFF">
                      <a:alpha val="100000"/>
                    </a:srgbClr>
                  </a:solidFill>
                </a:ln>
                <a:no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nvSpPr>
        <p:spPr>
          <a:xfrm>
            <a:off x="5923041" y="3764280"/>
            <a:ext cx="433645" cy="365462"/>
          </a:xfrm>
          <a:prstGeom prst="rect">
            <a:avLst/>
          </a:prstGeom>
          <a:noFill/>
          <a:ln>
            <a:noFill/>
          </a:ln>
        </p:spPr>
        <p:txBody>
          <a:bodyPr vert="horz" wrap="square" lIns="0" tIns="0" rIns="0" bIns="0" rtlCol="0" anchor="b"/>
          <a:lstStyle/>
          <a:p>
            <a:pPr algn="l">
              <a:lnSpc>
                <a:spcPct val="150000"/>
              </a:lnSpc>
            </a:pPr>
            <a:r>
              <a:rPr kumimoji="1" lang="en-US" altLang="zh-CN" sz="2000">
                <a:ln w="12700">
                  <a:solidFill>
                    <a:srgbClr val="FFFFFF">
                      <a:alpha val="100000"/>
                    </a:srgbClr>
                  </a:solidFill>
                </a:ln>
                <a:no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1" name="标题 1"/>
          <p:cNvSpPr txBox="1"/>
          <p:nvPr/>
        </p:nvSpPr>
        <p:spPr>
          <a:xfrm>
            <a:off x="7878626" y="2829464"/>
            <a:ext cx="3635203" cy="44958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模型面临的挑战</a:t>
            </a:r>
            <a:endParaRPr kumimoji="1" lang="zh-CN" altLang="en-US"/>
          </a:p>
        </p:txBody>
      </p:sp>
      <p:sp>
        <p:nvSpPr>
          <p:cNvPr id="12" name="标题 1"/>
          <p:cNvSpPr txBox="1"/>
          <p:nvPr/>
        </p:nvSpPr>
        <p:spPr>
          <a:xfrm>
            <a:off x="7878626" y="3266920"/>
            <a:ext cx="3640274" cy="220932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讨论了模型在预测过程中面临的挑战，如数据的不完整性和多样性，以及如何通过引入更复杂的模型和数据源来提高预测精度。</a:t>
            </a:r>
            <a:endParaRPr kumimoji="1" lang="zh-CN" altLang="en-US"/>
          </a:p>
        </p:txBody>
      </p:sp>
      <p:sp>
        <p:nvSpPr>
          <p:cNvPr id="13" name="标题 1"/>
          <p:cNvSpPr txBox="1"/>
          <p:nvPr/>
        </p:nvSpPr>
        <p:spPr>
          <a:xfrm>
            <a:off x="665471" y="2829464"/>
            <a:ext cx="3635203" cy="449582"/>
          </a:xfrm>
          <a:prstGeom prst="rect">
            <a:avLst/>
          </a:prstGeom>
          <a:noFill/>
          <a:ln cap="sq">
            <a:noFill/>
          </a:ln>
        </p:spPr>
        <p:txBody>
          <a:bodyPr vert="horz" wrap="square" lIns="0" tIns="0" rIns="0" bIns="0" rtlCol="0" anchor="ctr"/>
          <a:lstStyle/>
          <a:p>
            <a:pPr algn="r">
              <a:lnSpc>
                <a:spcPct val="11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模型预测的准确性分析</a:t>
            </a:r>
            <a:endParaRPr kumimoji="1" lang="zh-CN" altLang="en-US"/>
          </a:p>
        </p:txBody>
      </p:sp>
      <p:sp>
        <p:nvSpPr>
          <p:cNvPr id="14" name="标题 1"/>
          <p:cNvSpPr txBox="1"/>
          <p:nvPr/>
        </p:nvSpPr>
        <p:spPr>
          <a:xfrm>
            <a:off x="660400" y="3266920"/>
            <a:ext cx="3640274" cy="2209320"/>
          </a:xfrm>
          <a:prstGeom prst="rect">
            <a:avLst/>
          </a:prstGeom>
          <a:noFill/>
          <a:ln cap="sq">
            <a:noFill/>
          </a:ln>
        </p:spPr>
        <p:txBody>
          <a:bodyPr vert="horz" wrap="square" lIns="0" tIns="0" rIns="0" bIns="0" rtlCol="0" anchor="t"/>
          <a:lstStyle/>
          <a:p>
            <a:pPr algn="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通过对比不同模型，分析了BiLSTM模型在地理位置预测中的优越性，以及影响预测准确性的关键因素。</a:t>
            </a:r>
            <a:endParaRPr kumimoji="1" lang="zh-CN" altLang="en-US"/>
          </a:p>
        </p:txBody>
      </p:sp>
      <p:sp>
        <p:nvSpPr>
          <p:cNvPr id="15" name="标题 1"/>
          <p:cNvSpPr txBox="1"/>
          <p:nvPr/>
        </p:nvSpPr>
        <p:spPr>
          <a:xfrm>
            <a:off x="759048" y="486862"/>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模型预测的准确性与挑战</a:t>
            </a:r>
            <a:endParaRPr kumimoji="1" lang="zh-CN" altLang="en-US"/>
          </a:p>
        </p:txBody>
      </p:sp>
      <p:sp>
        <p:nvSpPr>
          <p:cNvPr id="16" name="标题 1"/>
          <p:cNvSpPr txBox="1"/>
          <p:nvPr/>
        </p:nvSpPr>
        <p:spPr>
          <a:xfrm flipV="1">
            <a:off x="490538" y="470776"/>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8000"/>
          </a:xfrm>
          <a:prstGeom prst="rect">
            <a:avLst/>
          </a:prstGeom>
          <a:noFill/>
          <a:ln>
            <a:noFill/>
          </a:ln>
        </p:spPr>
      </p:pic>
      <p:sp>
        <p:nvSpPr>
          <p:cNvPr id="3" name="标题 1"/>
          <p:cNvSpPr txBox="1"/>
          <p:nvPr/>
        </p:nvSpPr>
        <p:spPr>
          <a:xfrm flipH="1">
            <a:off x="0" y="0"/>
            <a:ext cx="12192000" cy="6858000"/>
          </a:xfrm>
          <a:prstGeom prst="rect">
            <a:avLst/>
          </a:prstGeom>
          <a:solidFill>
            <a:schemeClr val="bg1">
              <a:alpha val="93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flipH="1">
            <a:off x="6702048" y="0"/>
            <a:ext cx="3689228" cy="6858000"/>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 y="1373956"/>
            <a:ext cx="11075941" cy="4110087"/>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cxnSp>
        <p:nvCxnSpPr>
          <p:cNvPr id="6" name="标题 1"/>
          <p:cNvCxnSpPr/>
          <p:nvPr/>
        </p:nvCxnSpPr>
        <p:spPr>
          <a:xfrm>
            <a:off x="11694553" y="5484043"/>
            <a:ext cx="0" cy="1373957"/>
          </a:xfrm>
          <a:prstGeom prst="line">
            <a:avLst/>
          </a:prstGeom>
          <a:noFill/>
          <a:ln w="6350" cap="sq">
            <a:solidFill>
              <a:schemeClr val="bg2">
                <a:lumMod val="75000"/>
              </a:schemeClr>
            </a:solidFill>
            <a:miter/>
          </a:ln>
        </p:spPr>
      </p:cxnSp>
      <p:sp>
        <p:nvSpPr>
          <p:cNvPr id="7" name="标题 1"/>
          <p:cNvSpPr txBox="1"/>
          <p:nvPr/>
        </p:nvSpPr>
        <p:spPr>
          <a:xfrm>
            <a:off x="716128" y="3288592"/>
            <a:ext cx="5323991" cy="1880307"/>
          </a:xfrm>
          <a:prstGeom prst="rect">
            <a:avLst/>
          </a:prstGeom>
          <a:noFill/>
          <a:ln>
            <a:noFill/>
          </a:ln>
        </p:spPr>
        <p:txBody>
          <a:bodyPr vert="horz" wrap="square" lIns="0" tIns="0" rIns="0" bIns="0" rtlCol="0" anchor="t"/>
          <a:lstStyle/>
          <a:p>
            <a:pPr algn="l">
              <a:lnSpc>
                <a:spcPct val="130000"/>
              </a:lnSpc>
            </a:pPr>
            <a:r>
              <a:rPr kumimoji="1" lang="en-US" altLang="zh-CN" sz="3400">
                <a:ln w="12700">
                  <a:noFill/>
                </a:ln>
                <a:solidFill>
                  <a:srgbClr val="404040">
                    <a:alpha val="100000"/>
                  </a:srgbClr>
                </a:solidFill>
                <a:latin typeface="Dream-XinCuSongGB" panose="02010604000000000000" charset="-122"/>
                <a:ea typeface="Dream-XinCuSongGB" panose="02010604000000000000" charset="-122"/>
                <a:cs typeface="Dream-XinCuSongGB" panose="02010604000000000000" charset="-122"/>
              </a:rPr>
              <a:t>结论与未来工作</a:t>
            </a:r>
            <a:endParaRPr kumimoji="1" lang="zh-CN" altLang="en-US"/>
          </a:p>
        </p:txBody>
      </p:sp>
      <p:sp>
        <p:nvSpPr>
          <p:cNvPr id="8" name="标题 1"/>
          <p:cNvSpPr txBox="1"/>
          <p:nvPr/>
        </p:nvSpPr>
        <p:spPr>
          <a:xfrm flipH="1">
            <a:off x="0" y="2930776"/>
            <a:ext cx="4427481" cy="167466"/>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007640" y="1371601"/>
            <a:ext cx="1168120" cy="1413286"/>
          </a:xfrm>
          <a:prstGeom prst="rect">
            <a:avLst/>
          </a:prstGeom>
          <a:noFill/>
          <a:ln>
            <a:noFill/>
          </a:ln>
        </p:spPr>
        <p:txBody>
          <a:bodyPr vert="horz" wrap="square" lIns="0" tIns="0" rIns="0" bIns="0" rtlCol="0" anchor="b"/>
          <a:lstStyle/>
          <a:p>
            <a:pPr algn="l">
              <a:lnSpc>
                <a:spcPct val="130000"/>
              </a:lnSpc>
            </a:pPr>
            <a:r>
              <a:rPr kumimoji="1" lang="en-US" altLang="zh-CN" sz="5400">
                <a:ln w="12700">
                  <a:noFill/>
                </a:ln>
                <a:gradFill>
                  <a:gsLst>
                    <a:gs pos="0">
                      <a:srgbClr val="991313">
                        <a:alpha val="100000"/>
                      </a:srgbClr>
                    </a:gs>
                    <a:gs pos="100000">
                      <a:srgbClr val="835339">
                        <a:alpha val="100000"/>
                      </a:srgbClr>
                    </a:gs>
                  </a:gsLst>
                  <a:lin ang="2700000" scaled="0"/>
                </a:gradFill>
                <a:latin typeface="Dream-XinCuSongGB" panose="02010604000000000000" charset="-122"/>
                <a:ea typeface="Dream-XinCuSongGB" panose="02010604000000000000" charset="-122"/>
                <a:cs typeface="Dream-XinCuSongGB" panose="02010604000000000000" charset="-122"/>
              </a:rPr>
              <a:t>04</a:t>
            </a:r>
            <a:endParaRPr kumimoji="1" lang="zh-CN" altLang="en-US"/>
          </a:p>
        </p:txBody>
      </p:sp>
      <p:sp>
        <p:nvSpPr>
          <p:cNvPr id="10" name="标题 1"/>
          <p:cNvSpPr txBox="1"/>
          <p:nvPr/>
        </p:nvSpPr>
        <p:spPr>
          <a:xfrm>
            <a:off x="6371863" y="1588625"/>
            <a:ext cx="4456253" cy="3680749"/>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mt="100000"/>
          </a:blip>
          <a:srcRect l="9645" t="19747" r="5764" b="26582"/>
          <a:stretch>
            <a:fillRect/>
          </a:stretch>
        </p:blipFill>
        <p:spPr>
          <a:xfrm>
            <a:off x="6371863" y="1588625"/>
            <a:ext cx="4456253" cy="3680749"/>
          </a:xfrm>
          <a:custGeom>
            <a:avLst/>
            <a:gdLst/>
            <a:ahLst/>
            <a:cxnLst/>
            <a:rect l="l" t="t" r="r" b="b"/>
            <a:pathLst>
              <a:path w="4457700" h="3683000">
                <a:moveTo>
                  <a:pt x="0" y="0"/>
                </a:moveTo>
                <a:lnTo>
                  <a:pt x="4456253" y="0"/>
                </a:lnTo>
                <a:lnTo>
                  <a:pt x="4456253" y="3680749"/>
                </a:lnTo>
                <a:lnTo>
                  <a:pt x="0" y="3680749"/>
                </a:lnTo>
                <a:lnTo>
                  <a:pt x="0" y="0"/>
                </a:lnTo>
                <a:close/>
              </a:path>
            </a:pathLst>
          </a:custGeom>
          <a:noFill/>
          <a:ln>
            <a:noFill/>
          </a:ln>
        </p:spPr>
      </p:pic>
      <p:sp>
        <p:nvSpPr>
          <p:cNvPr id="12" name="标题 1"/>
          <p:cNvSpPr txBox="1"/>
          <p:nvPr/>
        </p:nvSpPr>
        <p:spPr>
          <a:xfrm>
            <a:off x="772440" y="1726153"/>
            <a:ext cx="2224760" cy="1058733"/>
          </a:xfrm>
          <a:prstGeom prst="rect">
            <a:avLst/>
          </a:prstGeom>
          <a:noFill/>
          <a:ln>
            <a:noFill/>
          </a:ln>
        </p:spPr>
        <p:txBody>
          <a:bodyPr vert="horz" wrap="square" lIns="0" tIns="0" rIns="0" bIns="0" rtlCol="0" anchor="b"/>
          <a:lstStyle/>
          <a:p>
            <a:pPr algn="l">
              <a:lnSpc>
                <a:spcPct val="130000"/>
              </a:lnSpc>
            </a:pPr>
            <a:r>
              <a:rPr kumimoji="1" lang="en-US" altLang="zh-CN" sz="5400">
                <a:ln w="12700">
                  <a:noFill/>
                </a:ln>
                <a:gradFill>
                  <a:gsLst>
                    <a:gs pos="0">
                      <a:srgbClr val="991313">
                        <a:alpha val="100000"/>
                      </a:srgbClr>
                    </a:gs>
                    <a:gs pos="100000">
                      <a:srgbClr val="835339">
                        <a:alpha val="100000"/>
                      </a:srgbClr>
                    </a:gs>
                  </a:gsLst>
                  <a:lin ang="2700000" scaled="0"/>
                </a:gradFill>
                <a:latin typeface="Dream-XinCuSongGB" panose="02010604000000000000" charset="-122"/>
                <a:ea typeface="Dream-XinCuSongGB" panose="02010604000000000000" charset="-122"/>
                <a:cs typeface="Dream-XinCuSongGB" panose="02010604000000000000" charset="-122"/>
              </a:rPr>
              <a:t>PART</a:t>
            </a: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900" y="0"/>
            <a:ext cx="12306300" cy="6908800"/>
          </a:xfrm>
          <a:prstGeom prst="rect">
            <a:avLst/>
          </a:prstGeom>
          <a:solidFill>
            <a:schemeClr val="bg1">
              <a:lumMod val="95000"/>
            </a:schemeClr>
          </a:solidFill>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rot="18890779">
            <a:off x="7725830" y="1569128"/>
            <a:ext cx="1502146" cy="1502146"/>
          </a:xfrm>
          <a:prstGeom prst="roundRect">
            <a:avLst>
              <a:gd name="adj" fmla="val 3487"/>
            </a:avLst>
          </a:pr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8890779">
            <a:off x="2923495" y="1615000"/>
            <a:ext cx="1502145" cy="1502145"/>
          </a:xfrm>
          <a:prstGeom prst="roundRect">
            <a:avLst>
              <a:gd name="adj" fmla="val 3487"/>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0800000" flipV="1">
            <a:off x="1725972" y="3564146"/>
            <a:ext cx="3897191" cy="490655"/>
          </a:xfrm>
          <a:prstGeom prst="round2DiagRect">
            <a:avLst>
              <a:gd name="adj1" fmla="val 0"/>
              <a:gd name="adj2" fmla="val 50000"/>
            </a:avLst>
          </a:prstGeom>
          <a:solidFill>
            <a:schemeClr val="accent1"/>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rot="18890779">
            <a:off x="3006712" y="1698217"/>
            <a:ext cx="1335712" cy="1335712"/>
          </a:xfrm>
          <a:prstGeom prst="roundRect">
            <a:avLst>
              <a:gd name="adj" fmla="val 3487"/>
            </a:avLst>
          </a:prstGeom>
          <a:gradFill>
            <a:gsLst>
              <a:gs pos="0">
                <a:schemeClr val="accent1"/>
              </a:gs>
              <a:gs pos="100000">
                <a:schemeClr val="accent1">
                  <a:lumMod val="60000"/>
                  <a:lumOff val="40000"/>
                  <a:alpha val="100000"/>
                </a:schemeClr>
              </a:gs>
            </a:gsLst>
            <a:lin ang="16200000" scaled="0"/>
          </a:gradFill>
          <a:ln cap="sq">
            <a:noFill/>
            <a:prstDash val="solid"/>
            <a:miter/>
          </a:ln>
          <a:effectLst>
            <a:outerShdw blurRad="330200" dist="3810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7" name="标题 1"/>
          <p:cNvSpPr txBox="1"/>
          <p:nvPr/>
        </p:nvSpPr>
        <p:spPr>
          <a:xfrm rot="10800000" flipV="1">
            <a:off x="6541007" y="3564147"/>
            <a:ext cx="3871791" cy="490653"/>
          </a:xfrm>
          <a:prstGeom prst="round2DiagRect">
            <a:avLst>
              <a:gd name="adj1" fmla="val 0"/>
              <a:gd name="adj2" fmla="val 50000"/>
            </a:avLst>
          </a:prstGeom>
          <a:solidFill>
            <a:schemeClr val="accent2"/>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rot="18890779">
            <a:off x="7809046" y="1652345"/>
            <a:ext cx="1335713" cy="1335713"/>
          </a:xfrm>
          <a:prstGeom prst="roundRect">
            <a:avLst>
              <a:gd name="adj" fmla="val 3487"/>
            </a:avLst>
          </a:prstGeom>
          <a:gradFill>
            <a:gsLst>
              <a:gs pos="0">
                <a:schemeClr val="accent2"/>
              </a:gs>
              <a:gs pos="100000">
                <a:schemeClr val="accent2">
                  <a:lumMod val="60000"/>
                  <a:lumOff val="40000"/>
                  <a:alpha val="100000"/>
                </a:schemeClr>
              </a:gs>
            </a:gsLst>
            <a:lin ang="16200000" scaled="0"/>
          </a:gradFill>
          <a:ln cap="sq">
            <a:noFill/>
            <a:prstDash val="solid"/>
            <a:miter/>
          </a:ln>
          <a:effectLst>
            <a:outerShdw blurRad="330200" dist="381000" dir="5400000" sx="90000" sy="90000" algn="t" rotWithShape="0">
              <a:schemeClr val="accent2">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9" name="标题 1"/>
          <p:cNvSpPr txBox="1"/>
          <p:nvPr/>
        </p:nvSpPr>
        <p:spPr>
          <a:xfrm>
            <a:off x="3211631" y="1860725"/>
            <a:ext cx="929215" cy="922829"/>
          </a:xfrm>
          <a:prstGeom prst="rect">
            <a:avLst/>
          </a:prstGeom>
          <a:noFill/>
          <a:ln>
            <a:noFill/>
          </a:ln>
        </p:spPr>
        <p:txBody>
          <a:bodyPr vert="horz" wrap="square" lIns="0" tIns="0" rIns="0" bIns="0" rtlCol="0" anchor="ctr"/>
          <a:lstStyle/>
          <a:p>
            <a:pPr algn="ctr">
              <a:lnSpc>
                <a:spcPct val="150000"/>
              </a:lnSpc>
            </a:pPr>
            <a:r>
              <a:rPr kumimoji="1" lang="en-US" altLang="zh-CN" sz="42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0" name="标题 1"/>
          <p:cNvSpPr txBox="1"/>
          <p:nvPr/>
        </p:nvSpPr>
        <p:spPr>
          <a:xfrm>
            <a:off x="1827331" y="3626025"/>
            <a:ext cx="3659715" cy="351329"/>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地理位置预测框架的构建</a:t>
            </a:r>
            <a:endParaRPr kumimoji="1" lang="zh-CN" altLang="en-US"/>
          </a:p>
        </p:txBody>
      </p:sp>
      <p:sp>
        <p:nvSpPr>
          <p:cNvPr id="11" name="标题 1"/>
          <p:cNvSpPr txBox="1"/>
          <p:nvPr/>
        </p:nvSpPr>
        <p:spPr>
          <a:xfrm>
            <a:off x="1827331" y="4146725"/>
            <a:ext cx="3672415" cy="1621329"/>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本文构建了一个综合多维数据的地理位置预测框架，为GitHub开发者地理位置预测提供了新的方法。</a:t>
            </a:r>
            <a:endParaRPr kumimoji="1" lang="zh-CN" altLang="en-US"/>
          </a:p>
        </p:txBody>
      </p:sp>
      <p:sp>
        <p:nvSpPr>
          <p:cNvPr id="12" name="标题 1"/>
          <p:cNvSpPr txBox="1"/>
          <p:nvPr/>
        </p:nvSpPr>
        <p:spPr>
          <a:xfrm>
            <a:off x="8012231" y="1860725"/>
            <a:ext cx="929215" cy="922829"/>
          </a:xfrm>
          <a:prstGeom prst="rect">
            <a:avLst/>
          </a:prstGeom>
          <a:noFill/>
          <a:ln>
            <a:noFill/>
          </a:ln>
        </p:spPr>
        <p:txBody>
          <a:bodyPr vert="horz" wrap="square" lIns="0" tIns="0" rIns="0" bIns="0" rtlCol="0" anchor="ctr"/>
          <a:lstStyle/>
          <a:p>
            <a:pPr algn="ctr">
              <a:lnSpc>
                <a:spcPct val="150000"/>
              </a:lnSpc>
            </a:pPr>
            <a:r>
              <a:rPr kumimoji="1" lang="en-US" altLang="zh-CN" sz="42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3" name="标题 1"/>
          <p:cNvSpPr txBox="1"/>
          <p:nvPr/>
        </p:nvSpPr>
        <p:spPr>
          <a:xfrm>
            <a:off x="6640631" y="4146725"/>
            <a:ext cx="3672415" cy="1621329"/>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通过优化BiLSTM模型，提高了开发者地理位置预测的准确性，为开源社区的理解和发展提供了参考。</a:t>
            </a:r>
            <a:endParaRPr kumimoji="1" lang="zh-CN" altLang="en-US"/>
          </a:p>
        </p:txBody>
      </p:sp>
      <p:sp>
        <p:nvSpPr>
          <p:cNvPr id="14" name="标题 1"/>
          <p:cNvSpPr txBox="1"/>
          <p:nvPr/>
        </p:nvSpPr>
        <p:spPr>
          <a:xfrm>
            <a:off x="6640631" y="3626025"/>
            <a:ext cx="3659715" cy="351329"/>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BiLSTM模型的优化与应用</a:t>
            </a:r>
            <a:endParaRPr kumimoji="1" lang="zh-CN" altLang="en-US"/>
          </a:p>
        </p:txBody>
      </p:sp>
      <p:sp>
        <p:nvSpPr>
          <p:cNvPr id="15" name="标题 1"/>
          <p:cNvSpPr txBox="1"/>
          <p:nvPr/>
        </p:nvSpPr>
        <p:spPr>
          <a:xfrm>
            <a:off x="759048" y="486862"/>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研究的主要贡献</a:t>
            </a:r>
            <a:endParaRPr kumimoji="1" lang="zh-CN" altLang="en-US"/>
          </a:p>
        </p:txBody>
      </p:sp>
      <p:sp>
        <p:nvSpPr>
          <p:cNvPr id="16" name="标题 1"/>
          <p:cNvSpPr txBox="1"/>
          <p:nvPr/>
        </p:nvSpPr>
        <p:spPr>
          <a:xfrm flipV="1">
            <a:off x="490538" y="470776"/>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900" y="0"/>
            <a:ext cx="12306300" cy="6908800"/>
          </a:xfrm>
          <a:prstGeom prst="rect">
            <a:avLst/>
          </a:prstGeom>
          <a:solidFill>
            <a:schemeClr val="bg1">
              <a:lumMod val="95000"/>
            </a:schemeClr>
          </a:solidFill>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a:off x="8061599"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4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4" y="621"/>
                  <a:pt x="231"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1" y="118"/>
                  <a:pt x="244" y="118"/>
                  <a:pt x="255" y="112"/>
                </a:cubicBezTo>
                <a:cubicBezTo>
                  <a:pt x="442" y="4"/>
                  <a:pt x="442" y="4"/>
                  <a:pt x="442" y="4"/>
                </a:cubicBezTo>
                <a:cubicBezTo>
                  <a:pt x="449" y="0"/>
                  <a:pt x="457" y="0"/>
                  <a:pt x="464" y="4"/>
                </a:cubicBezTo>
                <a:cubicBezTo>
                  <a:pt x="471" y="8"/>
                  <a:pt x="476" y="15"/>
                  <a:pt x="476" y="23"/>
                </a:cubicBezTo>
                <a:close/>
              </a:path>
            </a:pathLst>
          </a:custGeom>
          <a:solidFill>
            <a:schemeClr val="accent2"/>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2998674" y="1424480"/>
            <a:ext cx="1119026" cy="1459906"/>
          </a:xfrm>
          <a:custGeom>
            <a:avLst/>
            <a:gdLst>
              <a:gd name="T0" fmla="*/ 476 w 476"/>
              <a:gd name="T1" fmla="*/ 23 h 621"/>
              <a:gd name="T2" fmla="*/ 476 w 476"/>
              <a:gd name="T3" fmla="*/ 448 h 621"/>
              <a:gd name="T4" fmla="*/ 442 w 476"/>
              <a:gd name="T5" fmla="*/ 507 h 621"/>
              <a:gd name="T6" fmla="*/ 255 w 476"/>
              <a:gd name="T7" fmla="*/ 615 h 621"/>
              <a:gd name="T8" fmla="*/ 221 w 476"/>
              <a:gd name="T9" fmla="*/ 615 h 621"/>
              <a:gd name="T10" fmla="*/ 34 w 476"/>
              <a:gd name="T11" fmla="*/ 507 h 621"/>
              <a:gd name="T12" fmla="*/ 0 w 476"/>
              <a:gd name="T13" fmla="*/ 448 h 621"/>
              <a:gd name="T14" fmla="*/ 0 w 476"/>
              <a:gd name="T15" fmla="*/ 23 h 621"/>
              <a:gd name="T16" fmla="*/ 11 w 476"/>
              <a:gd name="T17" fmla="*/ 4 h 621"/>
              <a:gd name="T18" fmla="*/ 34 w 476"/>
              <a:gd name="T19" fmla="*/ 4 h 621"/>
              <a:gd name="T20" fmla="*/ 221 w 476"/>
              <a:gd name="T21" fmla="*/ 112 h 621"/>
              <a:gd name="T22" fmla="*/ 255 w 476"/>
              <a:gd name="T23" fmla="*/ 112 h 621"/>
              <a:gd name="T24" fmla="*/ 442 w 476"/>
              <a:gd name="T25" fmla="*/ 4 h 621"/>
              <a:gd name="T26" fmla="*/ 465 w 476"/>
              <a:gd name="T27" fmla="*/ 4 h 621"/>
              <a:gd name="T28" fmla="*/ 476 w 476"/>
              <a:gd name="T29" fmla="*/ 23 h 621"/>
            </a:gdLst>
            <a:ahLst/>
            <a:cxnLst/>
            <a:rect l="0" t="0" r="r" b="b"/>
            <a:pathLst>
              <a:path w="476" h="621">
                <a:moveTo>
                  <a:pt x="476" y="23"/>
                </a:moveTo>
                <a:cubicBezTo>
                  <a:pt x="476" y="448"/>
                  <a:pt x="476" y="448"/>
                  <a:pt x="476" y="448"/>
                </a:cubicBezTo>
                <a:cubicBezTo>
                  <a:pt x="476" y="472"/>
                  <a:pt x="463" y="495"/>
                  <a:pt x="442" y="507"/>
                </a:cubicBezTo>
                <a:cubicBezTo>
                  <a:pt x="255" y="615"/>
                  <a:pt x="255" y="615"/>
                  <a:pt x="255" y="615"/>
                </a:cubicBezTo>
                <a:cubicBezTo>
                  <a:pt x="245" y="621"/>
                  <a:pt x="232" y="621"/>
                  <a:pt x="221" y="615"/>
                </a:cubicBezTo>
                <a:cubicBezTo>
                  <a:pt x="34" y="507"/>
                  <a:pt x="34" y="507"/>
                  <a:pt x="34" y="507"/>
                </a:cubicBezTo>
                <a:cubicBezTo>
                  <a:pt x="13" y="495"/>
                  <a:pt x="0" y="472"/>
                  <a:pt x="0" y="448"/>
                </a:cubicBezTo>
                <a:cubicBezTo>
                  <a:pt x="0" y="23"/>
                  <a:pt x="0" y="23"/>
                  <a:pt x="0" y="23"/>
                </a:cubicBezTo>
                <a:cubicBezTo>
                  <a:pt x="0" y="15"/>
                  <a:pt x="4" y="8"/>
                  <a:pt x="11" y="4"/>
                </a:cubicBezTo>
                <a:cubicBezTo>
                  <a:pt x="18" y="0"/>
                  <a:pt x="27" y="0"/>
                  <a:pt x="34" y="4"/>
                </a:cubicBezTo>
                <a:cubicBezTo>
                  <a:pt x="221" y="112"/>
                  <a:pt x="221" y="112"/>
                  <a:pt x="221" y="112"/>
                </a:cubicBezTo>
                <a:cubicBezTo>
                  <a:pt x="232" y="118"/>
                  <a:pt x="245" y="118"/>
                  <a:pt x="255" y="112"/>
                </a:cubicBezTo>
                <a:cubicBezTo>
                  <a:pt x="442" y="4"/>
                  <a:pt x="442" y="4"/>
                  <a:pt x="442" y="4"/>
                </a:cubicBezTo>
                <a:cubicBezTo>
                  <a:pt x="449" y="0"/>
                  <a:pt x="458" y="0"/>
                  <a:pt x="465" y="4"/>
                </a:cubicBezTo>
                <a:cubicBezTo>
                  <a:pt x="472" y="8"/>
                  <a:pt x="476" y="15"/>
                  <a:pt x="476" y="23"/>
                </a:cubicBez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2998674"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5" y="207"/>
                  <a:pt x="232"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2" y="173"/>
                  <a:pt x="245" y="173"/>
                  <a:pt x="255" y="167"/>
                </a:cubicBezTo>
                <a:cubicBezTo>
                  <a:pt x="442" y="59"/>
                  <a:pt x="442" y="59"/>
                  <a:pt x="442" y="59"/>
                </a:cubicBezTo>
                <a:cubicBezTo>
                  <a:pt x="463" y="47"/>
                  <a:pt x="476" y="24"/>
                  <a:pt x="476" y="0"/>
                </a:cubicBezTo>
                <a:close/>
              </a:path>
            </a:pathLst>
          </a:custGeom>
          <a:solidFill>
            <a:schemeClr val="tx1">
              <a:alpha val="15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1289232" y="4372154"/>
            <a:ext cx="4537910" cy="162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提出了将研究方法拓展至Gitee、GitLab等其他开源平台，以获得更全面的结果。</a:t>
            </a:r>
            <a:endParaRPr kumimoji="1" lang="zh-CN" altLang="en-US"/>
          </a:p>
        </p:txBody>
      </p:sp>
      <p:sp>
        <p:nvSpPr>
          <p:cNvPr id="7" name="标题 1"/>
          <p:cNvSpPr txBox="1"/>
          <p:nvPr/>
        </p:nvSpPr>
        <p:spPr>
          <a:xfrm>
            <a:off x="1289232" y="3547647"/>
            <a:ext cx="4537910" cy="792000"/>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404040">
                    <a:alpha val="100000"/>
                  </a:srgbClr>
                </a:solidFill>
                <a:latin typeface="Source Han Sans CN Bold" panose="020B0800000000000000" charset="-122"/>
                <a:ea typeface="Source Han Sans CN Bold" panose="020B0800000000000000" charset="-122"/>
                <a:cs typeface="Source Han Sans CN Bold" panose="020B0800000000000000" charset="-122"/>
              </a:rPr>
              <a:t>拓展至其他开源平台</a:t>
            </a:r>
            <a:endParaRPr kumimoji="1" lang="zh-CN" altLang="en-US"/>
          </a:p>
        </p:txBody>
      </p:sp>
      <p:sp>
        <p:nvSpPr>
          <p:cNvPr id="8" name="标题 1"/>
          <p:cNvSpPr txBox="1"/>
          <p:nvPr/>
        </p:nvSpPr>
        <p:spPr>
          <a:xfrm>
            <a:off x="3228147" y="2932052"/>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2"/>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3228147" y="3092707"/>
            <a:ext cx="660082" cy="209550"/>
          </a:xfrm>
          <a:custGeom>
            <a:avLst/>
            <a:gdLst>
              <a:gd name="T0" fmla="*/ 182 w 189"/>
              <a:gd name="T1" fmla="*/ 1 h 60"/>
              <a:gd name="T2" fmla="*/ 179 w 189"/>
              <a:gd name="T3" fmla="*/ 1 h 60"/>
              <a:gd name="T4" fmla="*/ 108 w 189"/>
              <a:gd name="T5" fmla="*/ 42 h 60"/>
              <a:gd name="T6" fmla="*/ 80 w 189"/>
              <a:gd name="T7" fmla="*/ 42 h 60"/>
              <a:gd name="T8" fmla="*/ 9 w 189"/>
              <a:gd name="T9" fmla="*/ 1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1"/>
                </a:cubicBezTo>
                <a:cubicBezTo>
                  <a:pt x="108" y="42"/>
                  <a:pt x="108" y="42"/>
                  <a:pt x="108" y="42"/>
                </a:cubicBezTo>
                <a:cubicBezTo>
                  <a:pt x="99" y="47"/>
                  <a:pt x="89" y="47"/>
                  <a:pt x="80" y="42"/>
                </a:cubicBezTo>
                <a:cubicBezTo>
                  <a:pt x="9" y="1"/>
                  <a:pt x="9" y="1"/>
                  <a:pt x="9" y="1"/>
                </a:cubicBezTo>
                <a:cubicBezTo>
                  <a:pt x="7" y="0"/>
                  <a:pt x="3" y="1"/>
                  <a:pt x="1" y="4"/>
                </a:cubicBezTo>
                <a:cubicBezTo>
                  <a:pt x="0" y="7"/>
                  <a:pt x="1" y="10"/>
                  <a:pt x="3" y="12"/>
                </a:cubicBezTo>
                <a:cubicBezTo>
                  <a:pt x="74" y="53"/>
                  <a:pt x="74" y="53"/>
                  <a:pt x="74" y="53"/>
                </a:cubicBezTo>
                <a:cubicBezTo>
                  <a:pt x="86" y="60"/>
                  <a:pt x="102" y="60"/>
                  <a:pt x="114" y="53"/>
                </a:cubicBezTo>
                <a:cubicBezTo>
                  <a:pt x="185" y="12"/>
                  <a:pt x="185" y="12"/>
                  <a:pt x="185" y="12"/>
                </a:cubicBezTo>
                <a:cubicBezTo>
                  <a:pt x="188" y="10"/>
                  <a:pt x="189" y="7"/>
                  <a:pt x="187" y="4"/>
                </a:cubicBezTo>
                <a:cubicBezTo>
                  <a:pt x="186" y="2"/>
                  <a:pt x="184" y="1"/>
                  <a:pt x="182" y="1"/>
                </a:cubicBezTo>
                <a:close/>
              </a:path>
            </a:pathLst>
          </a:custGeom>
          <a:solidFill>
            <a:schemeClr val="accent1">
              <a:lumMod val="20000"/>
              <a:lumOff val="8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3228147" y="3249869"/>
            <a:ext cx="660082" cy="209550"/>
          </a:xfrm>
          <a:custGeom>
            <a:avLst/>
            <a:gdLst>
              <a:gd name="T0" fmla="*/ 182 w 189"/>
              <a:gd name="T1" fmla="*/ 1 h 60"/>
              <a:gd name="T2" fmla="*/ 179 w 189"/>
              <a:gd name="T3" fmla="*/ 2 h 60"/>
              <a:gd name="T4" fmla="*/ 108 w 189"/>
              <a:gd name="T5" fmla="*/ 43 h 60"/>
              <a:gd name="T6" fmla="*/ 80 w 189"/>
              <a:gd name="T7" fmla="*/ 43 h 60"/>
              <a:gd name="T8" fmla="*/ 9 w 189"/>
              <a:gd name="T9" fmla="*/ 2 h 60"/>
              <a:gd name="T10" fmla="*/ 1 w 189"/>
              <a:gd name="T11" fmla="*/ 4 h 60"/>
              <a:gd name="T12" fmla="*/ 3 w 189"/>
              <a:gd name="T13" fmla="*/ 12 h 60"/>
              <a:gd name="T14" fmla="*/ 74 w 189"/>
              <a:gd name="T15" fmla="*/ 53 h 60"/>
              <a:gd name="T16" fmla="*/ 114 w 189"/>
              <a:gd name="T17" fmla="*/ 53 h 60"/>
              <a:gd name="T18" fmla="*/ 185 w 189"/>
              <a:gd name="T19" fmla="*/ 12 h 60"/>
              <a:gd name="T20" fmla="*/ 187 w 189"/>
              <a:gd name="T21" fmla="*/ 4 h 60"/>
              <a:gd name="T22" fmla="*/ 182 w 189"/>
              <a:gd name="T23" fmla="*/ 1 h 60"/>
            </a:gdLst>
            <a:ahLst/>
            <a:cxnLst/>
            <a:rect l="0" t="0" r="r" b="b"/>
            <a:pathLst>
              <a:path w="189" h="60">
                <a:moveTo>
                  <a:pt x="182" y="1"/>
                </a:moveTo>
                <a:cubicBezTo>
                  <a:pt x="181" y="1"/>
                  <a:pt x="180" y="1"/>
                  <a:pt x="179" y="2"/>
                </a:cubicBezTo>
                <a:cubicBezTo>
                  <a:pt x="108" y="43"/>
                  <a:pt x="108" y="43"/>
                  <a:pt x="108" y="43"/>
                </a:cubicBezTo>
                <a:cubicBezTo>
                  <a:pt x="99" y="48"/>
                  <a:pt x="89" y="48"/>
                  <a:pt x="80" y="43"/>
                </a:cubicBezTo>
                <a:cubicBezTo>
                  <a:pt x="9" y="2"/>
                  <a:pt x="9" y="2"/>
                  <a:pt x="9" y="2"/>
                </a:cubicBezTo>
                <a:cubicBezTo>
                  <a:pt x="7" y="0"/>
                  <a:pt x="3" y="1"/>
                  <a:pt x="1" y="4"/>
                </a:cubicBezTo>
                <a:cubicBezTo>
                  <a:pt x="0" y="7"/>
                  <a:pt x="1" y="11"/>
                  <a:pt x="3" y="12"/>
                </a:cubicBezTo>
                <a:cubicBezTo>
                  <a:pt x="74" y="53"/>
                  <a:pt x="74" y="53"/>
                  <a:pt x="74" y="53"/>
                </a:cubicBezTo>
                <a:cubicBezTo>
                  <a:pt x="86" y="60"/>
                  <a:pt x="102" y="60"/>
                  <a:pt x="114" y="53"/>
                </a:cubicBezTo>
                <a:cubicBezTo>
                  <a:pt x="185" y="12"/>
                  <a:pt x="185" y="12"/>
                  <a:pt x="185" y="12"/>
                </a:cubicBezTo>
                <a:cubicBezTo>
                  <a:pt x="188" y="11"/>
                  <a:pt x="189" y="7"/>
                  <a:pt x="187" y="4"/>
                </a:cubicBezTo>
                <a:cubicBezTo>
                  <a:pt x="186" y="2"/>
                  <a:pt x="184" y="1"/>
                  <a:pt x="182" y="1"/>
                </a:cubicBezTo>
                <a:close/>
              </a:path>
            </a:pathLst>
          </a:custGeom>
          <a:solidFill>
            <a:schemeClr val="accent1">
              <a:lumMod val="20000"/>
              <a:lumOff val="80000"/>
              <a:alpha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3323806" y="1894189"/>
            <a:ext cx="468762" cy="387732"/>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6352159" y="4372154"/>
            <a:ext cx="4537910" cy="162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探讨了如何通过引入更复杂的异质网络分析和时间序列模型来进一步提升预测的精确度和适用性。</a:t>
            </a:r>
            <a:endParaRPr kumimoji="1" lang="zh-CN" altLang="en-US"/>
          </a:p>
        </p:txBody>
      </p:sp>
      <p:sp>
        <p:nvSpPr>
          <p:cNvPr id="13" name="标题 1"/>
          <p:cNvSpPr txBox="1"/>
          <p:nvPr/>
        </p:nvSpPr>
        <p:spPr>
          <a:xfrm>
            <a:off x="6352159" y="3547647"/>
            <a:ext cx="4537910" cy="792000"/>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404040">
                    <a:alpha val="100000"/>
                  </a:srgbClr>
                </a:solidFill>
                <a:latin typeface="Source Han Sans CN Bold" panose="020B0800000000000000" charset="-122"/>
                <a:ea typeface="Source Han Sans CN Bold" panose="020B0800000000000000" charset="-122"/>
                <a:cs typeface="Source Han Sans CN Bold" panose="020B0800000000000000" charset="-122"/>
              </a:rPr>
              <a:t>提高预测精确度</a:t>
            </a:r>
            <a:endParaRPr kumimoji="1" lang="zh-CN" altLang="en-US"/>
          </a:p>
        </p:txBody>
      </p:sp>
      <p:sp>
        <p:nvSpPr>
          <p:cNvPr id="14" name="标题 1"/>
          <p:cNvSpPr txBox="1"/>
          <p:nvPr/>
        </p:nvSpPr>
        <p:spPr>
          <a:xfrm>
            <a:off x="8291071" y="2932052"/>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2"/>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40000"/>
              <a:lumOff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5" name="标题 1"/>
          <p:cNvSpPr txBox="1"/>
          <p:nvPr/>
        </p:nvSpPr>
        <p:spPr>
          <a:xfrm>
            <a:off x="8291071" y="3092707"/>
            <a:ext cx="660082" cy="209550"/>
          </a:xfrm>
          <a:custGeom>
            <a:avLst/>
            <a:gdLst>
              <a:gd name="T0" fmla="*/ 182 w 189"/>
              <a:gd name="T1" fmla="*/ 1 h 60"/>
              <a:gd name="T2" fmla="*/ 179 w 189"/>
              <a:gd name="T3" fmla="*/ 1 h 60"/>
              <a:gd name="T4" fmla="*/ 109 w 189"/>
              <a:gd name="T5" fmla="*/ 42 h 60"/>
              <a:gd name="T6" fmla="*/ 81 w 189"/>
              <a:gd name="T7" fmla="*/ 42 h 60"/>
              <a:gd name="T8" fmla="*/ 10 w 189"/>
              <a:gd name="T9" fmla="*/ 1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1"/>
                </a:cubicBezTo>
                <a:cubicBezTo>
                  <a:pt x="109" y="42"/>
                  <a:pt x="109" y="42"/>
                  <a:pt x="109" y="42"/>
                </a:cubicBezTo>
                <a:cubicBezTo>
                  <a:pt x="100" y="47"/>
                  <a:pt x="89" y="47"/>
                  <a:pt x="81" y="42"/>
                </a:cubicBezTo>
                <a:cubicBezTo>
                  <a:pt x="10" y="1"/>
                  <a:pt x="10" y="1"/>
                  <a:pt x="10" y="1"/>
                </a:cubicBezTo>
                <a:cubicBezTo>
                  <a:pt x="7" y="0"/>
                  <a:pt x="3" y="1"/>
                  <a:pt x="2" y="4"/>
                </a:cubicBezTo>
                <a:cubicBezTo>
                  <a:pt x="0" y="7"/>
                  <a:pt x="1" y="10"/>
                  <a:pt x="4" y="12"/>
                </a:cubicBezTo>
                <a:cubicBezTo>
                  <a:pt x="75" y="53"/>
                  <a:pt x="75" y="53"/>
                  <a:pt x="75" y="53"/>
                </a:cubicBezTo>
                <a:cubicBezTo>
                  <a:pt x="87" y="60"/>
                  <a:pt x="102" y="60"/>
                  <a:pt x="115" y="53"/>
                </a:cubicBezTo>
                <a:cubicBezTo>
                  <a:pt x="185" y="12"/>
                  <a:pt x="185" y="12"/>
                  <a:pt x="185" y="12"/>
                </a:cubicBezTo>
                <a:cubicBezTo>
                  <a:pt x="188" y="10"/>
                  <a:pt x="189" y="7"/>
                  <a:pt x="188" y="4"/>
                </a:cubicBezTo>
                <a:cubicBezTo>
                  <a:pt x="186" y="2"/>
                  <a:pt x="184" y="1"/>
                  <a:pt x="182" y="1"/>
                </a:cubicBezTo>
                <a:close/>
              </a:path>
            </a:pathLst>
          </a:custGeom>
          <a:solidFill>
            <a:schemeClr val="accent2">
              <a:lumMod val="20000"/>
              <a:lumOff val="8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6" name="标题 1"/>
          <p:cNvSpPr txBox="1"/>
          <p:nvPr/>
        </p:nvSpPr>
        <p:spPr>
          <a:xfrm>
            <a:off x="8291071" y="3249869"/>
            <a:ext cx="660082" cy="209550"/>
          </a:xfrm>
          <a:custGeom>
            <a:avLst/>
            <a:gdLst>
              <a:gd name="T0" fmla="*/ 182 w 189"/>
              <a:gd name="T1" fmla="*/ 1 h 60"/>
              <a:gd name="T2" fmla="*/ 179 w 189"/>
              <a:gd name="T3" fmla="*/ 2 h 60"/>
              <a:gd name="T4" fmla="*/ 109 w 189"/>
              <a:gd name="T5" fmla="*/ 43 h 60"/>
              <a:gd name="T6" fmla="*/ 81 w 189"/>
              <a:gd name="T7" fmla="*/ 43 h 60"/>
              <a:gd name="T8" fmla="*/ 10 w 189"/>
              <a:gd name="T9" fmla="*/ 2 h 60"/>
              <a:gd name="T10" fmla="*/ 2 w 189"/>
              <a:gd name="T11" fmla="*/ 4 h 60"/>
              <a:gd name="T12" fmla="*/ 4 w 189"/>
              <a:gd name="T13" fmla="*/ 12 h 60"/>
              <a:gd name="T14" fmla="*/ 75 w 189"/>
              <a:gd name="T15" fmla="*/ 53 h 60"/>
              <a:gd name="T16" fmla="*/ 115 w 189"/>
              <a:gd name="T17" fmla="*/ 53 h 60"/>
              <a:gd name="T18" fmla="*/ 185 w 189"/>
              <a:gd name="T19" fmla="*/ 12 h 60"/>
              <a:gd name="T20" fmla="*/ 188 w 189"/>
              <a:gd name="T21" fmla="*/ 4 h 60"/>
              <a:gd name="T22" fmla="*/ 182 w 189"/>
              <a:gd name="T23" fmla="*/ 1 h 60"/>
            </a:gdLst>
            <a:ahLst/>
            <a:cxnLst/>
            <a:rect l="0" t="0" r="r" b="b"/>
            <a:pathLst>
              <a:path w="189" h="60">
                <a:moveTo>
                  <a:pt x="182" y="1"/>
                </a:moveTo>
                <a:cubicBezTo>
                  <a:pt x="181" y="1"/>
                  <a:pt x="180" y="1"/>
                  <a:pt x="179" y="2"/>
                </a:cubicBezTo>
                <a:cubicBezTo>
                  <a:pt x="109" y="43"/>
                  <a:pt x="109" y="43"/>
                  <a:pt x="109" y="43"/>
                </a:cubicBezTo>
                <a:cubicBezTo>
                  <a:pt x="100" y="48"/>
                  <a:pt x="89" y="48"/>
                  <a:pt x="81" y="43"/>
                </a:cubicBezTo>
                <a:cubicBezTo>
                  <a:pt x="10" y="2"/>
                  <a:pt x="10" y="2"/>
                  <a:pt x="10" y="2"/>
                </a:cubicBezTo>
                <a:cubicBezTo>
                  <a:pt x="7" y="0"/>
                  <a:pt x="3" y="1"/>
                  <a:pt x="2" y="4"/>
                </a:cubicBezTo>
                <a:cubicBezTo>
                  <a:pt x="0" y="7"/>
                  <a:pt x="1" y="11"/>
                  <a:pt x="4" y="12"/>
                </a:cubicBezTo>
                <a:cubicBezTo>
                  <a:pt x="75" y="53"/>
                  <a:pt x="75" y="53"/>
                  <a:pt x="75" y="53"/>
                </a:cubicBezTo>
                <a:cubicBezTo>
                  <a:pt x="87" y="60"/>
                  <a:pt x="102" y="60"/>
                  <a:pt x="115" y="53"/>
                </a:cubicBezTo>
                <a:cubicBezTo>
                  <a:pt x="185" y="12"/>
                  <a:pt x="185" y="12"/>
                  <a:pt x="185" y="12"/>
                </a:cubicBezTo>
                <a:cubicBezTo>
                  <a:pt x="188" y="11"/>
                  <a:pt x="189" y="7"/>
                  <a:pt x="188" y="4"/>
                </a:cubicBezTo>
                <a:cubicBezTo>
                  <a:pt x="186" y="2"/>
                  <a:pt x="184" y="1"/>
                  <a:pt x="182" y="1"/>
                </a:cubicBezTo>
                <a:close/>
              </a:path>
            </a:pathLst>
          </a:custGeom>
          <a:solidFill>
            <a:schemeClr val="accent2">
              <a:lumMod val="20000"/>
              <a:lumOff val="80000"/>
              <a:alpha val="6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7" name="标题 1"/>
          <p:cNvSpPr txBox="1"/>
          <p:nvPr/>
        </p:nvSpPr>
        <p:spPr>
          <a:xfrm>
            <a:off x="8408705" y="1868663"/>
            <a:ext cx="424816" cy="42481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a:off x="8061599" y="2397751"/>
            <a:ext cx="1119026" cy="486635"/>
          </a:xfrm>
          <a:custGeom>
            <a:avLst/>
            <a:gdLst>
              <a:gd name="T0" fmla="*/ 476 w 476"/>
              <a:gd name="T1" fmla="*/ 0 h 207"/>
              <a:gd name="T2" fmla="*/ 476 w 476"/>
              <a:gd name="T3" fmla="*/ 34 h 207"/>
              <a:gd name="T4" fmla="*/ 442 w 476"/>
              <a:gd name="T5" fmla="*/ 93 h 207"/>
              <a:gd name="T6" fmla="*/ 255 w 476"/>
              <a:gd name="T7" fmla="*/ 201 h 207"/>
              <a:gd name="T8" fmla="*/ 221 w 476"/>
              <a:gd name="T9" fmla="*/ 201 h 207"/>
              <a:gd name="T10" fmla="*/ 34 w 476"/>
              <a:gd name="T11" fmla="*/ 93 h 207"/>
              <a:gd name="T12" fmla="*/ 0 w 476"/>
              <a:gd name="T13" fmla="*/ 34 h 207"/>
              <a:gd name="T14" fmla="*/ 0 w 476"/>
              <a:gd name="T15" fmla="*/ 0 h 207"/>
              <a:gd name="T16" fmla="*/ 34 w 476"/>
              <a:gd name="T17" fmla="*/ 59 h 207"/>
              <a:gd name="T18" fmla="*/ 221 w 476"/>
              <a:gd name="T19" fmla="*/ 167 h 207"/>
              <a:gd name="T20" fmla="*/ 255 w 476"/>
              <a:gd name="T21" fmla="*/ 167 h 207"/>
              <a:gd name="T22" fmla="*/ 442 w 476"/>
              <a:gd name="T23" fmla="*/ 59 h 207"/>
              <a:gd name="T24" fmla="*/ 476 w 476"/>
              <a:gd name="T25" fmla="*/ 0 h 207"/>
            </a:gdLst>
            <a:ahLst/>
            <a:cxnLst/>
            <a:rect l="0" t="0" r="r" b="b"/>
            <a:pathLst>
              <a:path w="476" h="207">
                <a:moveTo>
                  <a:pt x="476" y="0"/>
                </a:moveTo>
                <a:cubicBezTo>
                  <a:pt x="476" y="34"/>
                  <a:pt x="476" y="34"/>
                  <a:pt x="476" y="34"/>
                </a:cubicBezTo>
                <a:cubicBezTo>
                  <a:pt x="476" y="58"/>
                  <a:pt x="463" y="81"/>
                  <a:pt x="442" y="93"/>
                </a:cubicBezTo>
                <a:cubicBezTo>
                  <a:pt x="255" y="201"/>
                  <a:pt x="255" y="201"/>
                  <a:pt x="255" y="201"/>
                </a:cubicBezTo>
                <a:cubicBezTo>
                  <a:pt x="244" y="207"/>
                  <a:pt x="231" y="207"/>
                  <a:pt x="221" y="201"/>
                </a:cubicBezTo>
                <a:cubicBezTo>
                  <a:pt x="34" y="93"/>
                  <a:pt x="34" y="93"/>
                  <a:pt x="34" y="93"/>
                </a:cubicBezTo>
                <a:cubicBezTo>
                  <a:pt x="13" y="81"/>
                  <a:pt x="0" y="58"/>
                  <a:pt x="0" y="34"/>
                </a:cubicBezTo>
                <a:cubicBezTo>
                  <a:pt x="0" y="0"/>
                  <a:pt x="0" y="0"/>
                  <a:pt x="0" y="0"/>
                </a:cubicBezTo>
                <a:cubicBezTo>
                  <a:pt x="0" y="24"/>
                  <a:pt x="13" y="47"/>
                  <a:pt x="34" y="59"/>
                </a:cubicBezTo>
                <a:cubicBezTo>
                  <a:pt x="221" y="167"/>
                  <a:pt x="221" y="167"/>
                  <a:pt x="221" y="167"/>
                </a:cubicBezTo>
                <a:cubicBezTo>
                  <a:pt x="231" y="173"/>
                  <a:pt x="244" y="173"/>
                  <a:pt x="255" y="167"/>
                </a:cubicBezTo>
                <a:cubicBezTo>
                  <a:pt x="442" y="59"/>
                  <a:pt x="442" y="59"/>
                  <a:pt x="442" y="59"/>
                </a:cubicBezTo>
                <a:cubicBezTo>
                  <a:pt x="463" y="47"/>
                  <a:pt x="476" y="24"/>
                  <a:pt x="476" y="0"/>
                </a:cubicBezTo>
                <a:close/>
              </a:path>
            </a:pathLst>
          </a:custGeom>
          <a:solidFill>
            <a:schemeClr val="tx1">
              <a:alpha val="15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9" name="标题 1"/>
          <p:cNvSpPr txBox="1"/>
          <p:nvPr/>
        </p:nvSpPr>
        <p:spPr>
          <a:xfrm>
            <a:off x="759048" y="486862"/>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未来研究方向</a:t>
            </a:r>
            <a:endParaRPr kumimoji="1" lang="zh-CN" altLang="en-US"/>
          </a:p>
        </p:txBody>
      </p:sp>
      <p:sp>
        <p:nvSpPr>
          <p:cNvPr id="20" name="标题 1"/>
          <p:cNvSpPr txBox="1"/>
          <p:nvPr/>
        </p:nvSpPr>
        <p:spPr>
          <a:xfrm flipV="1">
            <a:off x="490538" y="470776"/>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22860"/>
            <a:ext cx="12192000" cy="6812280"/>
          </a:xfrm>
          <a:prstGeom prst="rect">
            <a:avLst/>
          </a:prstGeom>
          <a:noFill/>
          <a:ln>
            <a:noFill/>
          </a:ln>
        </p:spPr>
      </p:pic>
      <p:sp>
        <p:nvSpPr>
          <p:cNvPr id="3" name="标题 1"/>
          <p:cNvSpPr txBox="1"/>
          <p:nvPr/>
        </p:nvSpPr>
        <p:spPr>
          <a:xfrm flipH="1">
            <a:off x="0" y="0"/>
            <a:ext cx="12192000" cy="6858000"/>
          </a:xfrm>
          <a:prstGeom prst="rect">
            <a:avLst/>
          </a:prstGeom>
          <a:solidFill>
            <a:schemeClr val="bg1">
              <a:alpha val="93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flipH="1">
            <a:off x="6703289" y="0"/>
            <a:ext cx="3689228" cy="6858000"/>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 y="1373956"/>
            <a:ext cx="11075941" cy="4110087"/>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69794" y="1769417"/>
            <a:ext cx="5017585" cy="3213347"/>
          </a:xfrm>
          <a:prstGeom prst="roundRect">
            <a:avLst>
              <a:gd name="adj" fmla="val 8208"/>
            </a:avLst>
          </a:prstGeom>
          <a:solidFill>
            <a:schemeClr val="accent2"/>
          </a:solidFill>
          <a:ln cap="flat">
            <a:noFill/>
            <a:prstDash val="solid"/>
            <a:miter/>
          </a:ln>
          <a:effectLst>
            <a:outerShdw blurRad="190500" dist="38100" dir="5400000" algn="t" rotWithShape="0">
              <a:srgbClr val="4DA2F3">
                <a:alpha val="23000"/>
              </a:srgbClr>
            </a:outerShdw>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660400" y="1912620"/>
            <a:ext cx="4686300" cy="2885439"/>
          </a:xfrm>
          <a:prstGeom prst="rect">
            <a:avLst/>
          </a:prstGeom>
          <a:noFill/>
          <a:ln>
            <a:noFill/>
          </a:ln>
        </p:spPr>
        <p:txBody>
          <a:bodyPr vert="horz" wrap="square" lIns="0" tIns="0" rIns="0" bIns="0" rtlCol="0" anchor="ctr"/>
          <a:lstStyle/>
          <a:p>
            <a:pPr algn="l">
              <a:lnSpc>
                <a:spcPct val="130000"/>
              </a:lnSpc>
            </a:pPr>
            <a:r>
              <a:rPr kumimoji="1" lang="en-US" altLang="zh-CN" sz="48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谢谢大家</a:t>
            </a:r>
            <a:endParaRPr kumimoji="1" lang="zh-CN" altLang="en-US"/>
          </a:p>
        </p:txBody>
      </p:sp>
      <p:sp>
        <p:nvSpPr>
          <p:cNvPr id="8" name="标题 1"/>
          <p:cNvSpPr txBox="1"/>
          <p:nvPr/>
        </p:nvSpPr>
        <p:spPr>
          <a:xfrm>
            <a:off x="6267691" y="1588625"/>
            <a:ext cx="4456253" cy="3680749"/>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pic>
        <p:nvPicPr>
          <p:cNvPr id="9" name="图片 8"/>
          <p:cNvPicPr>
            <a:picLocks noChangeAspect="1"/>
          </p:cNvPicPr>
          <p:nvPr/>
        </p:nvPicPr>
        <p:blipFill>
          <a:blip r:embed="rId2">
            <a:alphaModFix amt="100000"/>
          </a:blip>
          <a:srcRect l="9645" t="19747" r="5764" b="26582"/>
          <a:stretch>
            <a:fillRect/>
          </a:stretch>
        </p:blipFill>
        <p:spPr>
          <a:xfrm>
            <a:off x="6267691" y="1588625"/>
            <a:ext cx="4456253" cy="3680749"/>
          </a:xfrm>
          <a:custGeom>
            <a:avLst/>
            <a:gdLst/>
            <a:ahLst/>
            <a:cxnLst/>
            <a:rect l="l" t="t" r="r" b="b"/>
            <a:pathLst>
              <a:path w="4457700" h="3683000">
                <a:moveTo>
                  <a:pt x="0" y="0"/>
                </a:moveTo>
                <a:lnTo>
                  <a:pt x="4456253" y="0"/>
                </a:lnTo>
                <a:lnTo>
                  <a:pt x="4456253" y="3680749"/>
                </a:lnTo>
                <a:lnTo>
                  <a:pt x="0" y="3680749"/>
                </a:lnTo>
                <a:lnTo>
                  <a:pt x="0" y="0"/>
                </a:lnTo>
                <a:close/>
              </a:path>
            </a:pathLst>
          </a:custGeom>
          <a:noFill/>
          <a:ln>
            <a:noFill/>
          </a:ln>
        </p:spPr>
      </p:pic>
      <p:sp>
        <p:nvSpPr>
          <p:cNvPr id="10" name="标题 1"/>
          <p:cNvSpPr txBox="1"/>
          <p:nvPr/>
        </p:nvSpPr>
        <p:spPr>
          <a:xfrm>
            <a:off x="1053994" y="5283200"/>
            <a:ext cx="2277508" cy="467114"/>
          </a:xfrm>
          <a:prstGeom prst="roundRect">
            <a:avLst>
              <a:gd name="adj" fmla="val 23115"/>
            </a:avLst>
          </a:prstGeom>
          <a:solidFill>
            <a:schemeClr val="accent2"/>
          </a:solidFill>
          <a:ln cap="flat">
            <a:noFill/>
            <a:prstDash val="solid"/>
            <a:miter/>
          </a:ln>
          <a:effectLst>
            <a:outerShdw blurRad="190500" dist="38100" dir="5400000" algn="t" rotWithShape="0">
              <a:srgbClr val="4DA2F3">
                <a:alpha val="23000"/>
              </a:srgbClr>
            </a:outerShdw>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209040" y="5252720"/>
            <a:ext cx="2001520" cy="528319"/>
          </a:xfrm>
          <a:prstGeom prst="rect">
            <a:avLst/>
          </a:prstGeom>
          <a:noFill/>
          <a:ln>
            <a:noFill/>
          </a:ln>
        </p:spPr>
        <p:txBody>
          <a:bodyPr vert="horz" wrap="square" lIns="0" tIns="0" rIns="0" bIns="0" rtlCol="0" anchor="ctr"/>
          <a:lstStyle/>
          <a:p>
            <a:pPr algn="ctr">
              <a:lnSpc>
                <a:spcPct val="130000"/>
              </a:lnSpc>
            </a:pPr>
            <a:r>
              <a:rPr kumimoji="1" lang="en-US" altLang="zh-CN" sz="1400">
                <a:ln w="12700">
                  <a:noFill/>
                </a:ln>
                <a:solidFill>
                  <a:srgbClr val="FFFFFF">
                    <a:alpha val="100000"/>
                  </a:srgbClr>
                </a:solidFill>
                <a:latin typeface="Dream-XinCuSongGB" panose="02010604000000000000" charset="-122"/>
                <a:ea typeface="Dream-XinCuSongGB" panose="02010604000000000000" charset="-122"/>
                <a:cs typeface="Dream-XinCuSongGB" panose="02010604000000000000" charset="-122"/>
              </a:rPr>
              <a:t>汇报人：AiPPT</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900" y="0"/>
            <a:ext cx="12306300" cy="6908800"/>
          </a:xfrm>
          <a:prstGeom prst="rect">
            <a:avLst/>
          </a:prstGeom>
          <a:solidFill>
            <a:schemeClr val="bg1">
              <a:lumMod val="95000"/>
            </a:schemeClr>
          </a:solidFill>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a:off x="0" y="12700"/>
            <a:ext cx="12204700" cy="69088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4"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0"/>
            <a:ext cx="12192000" cy="6858000"/>
          </a:xfrm>
          <a:prstGeom prst="rect">
            <a:avLst/>
          </a:prstGeom>
          <a:solidFill>
            <a:schemeClr val="accent1">
              <a:lumMod val="20000"/>
              <a:lumOff val="80000"/>
              <a:alpha val="2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2751594" y="791068"/>
            <a:ext cx="11884837" cy="7304636"/>
          </a:xfrm>
          <a:custGeom>
            <a:avLst/>
            <a:gdLst>
              <a:gd name="connsiteX0" fmla="*/ 590906 w 11884837"/>
              <a:gd name="connsiteY0" fmla="*/ 435 h 7304636"/>
              <a:gd name="connsiteX1" fmla="*/ 737669 w 11884837"/>
              <a:gd name="connsiteY1" fmla="*/ 156603 h 7304636"/>
              <a:gd name="connsiteX2" fmla="*/ 2462297 w 11884837"/>
              <a:gd name="connsiteY2" fmla="*/ 3594284 h 7304636"/>
              <a:gd name="connsiteX3" fmla="*/ 6410452 w 11884837"/>
              <a:gd name="connsiteY3" fmla="*/ 5133421 h 7304636"/>
              <a:gd name="connsiteX4" fmla="*/ 11872515 w 11884837"/>
              <a:gd name="connsiteY4" fmla="*/ 6788897 h 7304636"/>
              <a:gd name="connsiteX5" fmla="*/ 4440211 w 11884837"/>
              <a:gd name="connsiteY5" fmla="*/ 7299720 h 7304636"/>
              <a:gd name="connsiteX6" fmla="*/ 4067753 w 11884837"/>
              <a:gd name="connsiteY6" fmla="*/ 7292916 h 7304636"/>
              <a:gd name="connsiteX7" fmla="*/ 4065431 w 11884837"/>
              <a:gd name="connsiteY7" fmla="*/ 7171740 h 7304636"/>
              <a:gd name="connsiteX8" fmla="*/ 3595867 w 11884837"/>
              <a:gd name="connsiteY8" fmla="*/ 5358271 h 7304636"/>
              <a:gd name="connsiteX9" fmla="*/ 1477507 w 11884837"/>
              <a:gd name="connsiteY9" fmla="*/ 4494280 h 7304636"/>
              <a:gd name="connsiteX10" fmla="*/ 258989 w 11884837"/>
              <a:gd name="connsiteY10" fmla="*/ 4401466 h 7304636"/>
              <a:gd name="connsiteX11" fmla="*/ 0 w 11884837"/>
              <a:gd name="connsiteY11" fmla="*/ 4400028 h 7304636"/>
              <a:gd name="connsiteX12" fmla="*/ 40294 w 11884837"/>
              <a:gd name="connsiteY12" fmla="*/ 4095612 h 7304636"/>
              <a:gd name="connsiteX13" fmla="*/ 633497 w 11884837"/>
              <a:gd name="connsiteY13" fmla="*/ 1221474 h 7304636"/>
              <a:gd name="connsiteX14" fmla="*/ 590906 w 11884837"/>
              <a:gd name="connsiteY14" fmla="*/ 435 h 7304636"/>
            </a:gdLst>
            <a:ahLst/>
            <a:cxnLst/>
            <a:rect l="l" t="t" r="r" b="b"/>
            <a:pathLst>
              <a:path w="11884837" h="7304636">
                <a:moveTo>
                  <a:pt x="590906" y="435"/>
                </a:moveTo>
                <a:cubicBezTo>
                  <a:pt x="616014" y="5650"/>
                  <a:pt x="661469" y="57736"/>
                  <a:pt x="737669" y="156603"/>
                </a:cubicBezTo>
                <a:cubicBezTo>
                  <a:pt x="1042469" y="552071"/>
                  <a:pt x="1516833" y="2764814"/>
                  <a:pt x="2462297" y="3594284"/>
                </a:cubicBezTo>
                <a:cubicBezTo>
                  <a:pt x="3407761" y="4423754"/>
                  <a:pt x="4580909" y="5169332"/>
                  <a:pt x="6410452" y="5133421"/>
                </a:cubicBezTo>
                <a:cubicBezTo>
                  <a:pt x="8239995" y="5097510"/>
                  <a:pt x="11192703" y="5841693"/>
                  <a:pt x="11872515" y="6788897"/>
                </a:cubicBezTo>
                <a:cubicBezTo>
                  <a:pt x="12157081" y="7185392"/>
                  <a:pt x="7448268" y="7334653"/>
                  <a:pt x="4440211" y="7299720"/>
                </a:cubicBezTo>
                <a:lnTo>
                  <a:pt x="4067753" y="7292916"/>
                </a:lnTo>
                <a:lnTo>
                  <a:pt x="4065431" y="7171740"/>
                </a:lnTo>
                <a:cubicBezTo>
                  <a:pt x="4045575" y="6574779"/>
                  <a:pt x="3917739" y="5755317"/>
                  <a:pt x="3595867" y="5358271"/>
                </a:cubicBezTo>
                <a:cubicBezTo>
                  <a:pt x="3166705" y="4828876"/>
                  <a:pt x="2339251" y="4624699"/>
                  <a:pt x="1477507" y="4494280"/>
                </a:cubicBezTo>
                <a:cubicBezTo>
                  <a:pt x="1154353" y="4445373"/>
                  <a:pt x="711500" y="4411921"/>
                  <a:pt x="258989" y="4401466"/>
                </a:cubicBezTo>
                <a:lnTo>
                  <a:pt x="0" y="4400028"/>
                </a:lnTo>
                <a:lnTo>
                  <a:pt x="40294" y="4095612"/>
                </a:lnTo>
                <a:cubicBezTo>
                  <a:pt x="224043" y="2946584"/>
                  <a:pt x="640249" y="1775130"/>
                  <a:pt x="633497" y="1221474"/>
                </a:cubicBezTo>
                <a:cubicBezTo>
                  <a:pt x="623369" y="390991"/>
                  <a:pt x="515580" y="-15208"/>
                  <a:pt x="590906" y="435"/>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660400" y="1913792"/>
            <a:ext cx="12567139" cy="8440616"/>
          </a:xfrm>
          <a:custGeom>
            <a:avLst/>
            <a:gdLst>
              <a:gd name="connsiteX0" fmla="*/ 0 w 12567139"/>
              <a:gd name="connsiteY0" fmla="*/ 0 h 8440616"/>
              <a:gd name="connsiteX1" fmla="*/ 2977662 w 12567139"/>
              <a:gd name="connsiteY1" fmla="*/ 3962400 h 8440616"/>
              <a:gd name="connsiteX2" fmla="*/ 7596554 w 12567139"/>
              <a:gd name="connsiteY2" fmla="*/ 4806462 h 8440616"/>
              <a:gd name="connsiteX3" fmla="*/ 11136923 w 12567139"/>
              <a:gd name="connsiteY3" fmla="*/ 6353908 h 8440616"/>
              <a:gd name="connsiteX4" fmla="*/ 12567139 w 12567139"/>
              <a:gd name="connsiteY4" fmla="*/ 8440616 h 8440616"/>
            </a:gdLst>
            <a:ahLst/>
            <a:cxnLst/>
            <a:rect l="l" t="t" r="r" b="b"/>
            <a:pathLst>
              <a:path w="12567139" h="8440616">
                <a:moveTo>
                  <a:pt x="0" y="0"/>
                </a:moveTo>
                <a:cubicBezTo>
                  <a:pt x="855785" y="1580661"/>
                  <a:pt x="1711570" y="3161323"/>
                  <a:pt x="2977662" y="3962400"/>
                </a:cubicBezTo>
                <a:cubicBezTo>
                  <a:pt x="4243754" y="4763477"/>
                  <a:pt x="6236677" y="4407877"/>
                  <a:pt x="7596554" y="4806462"/>
                </a:cubicBezTo>
                <a:cubicBezTo>
                  <a:pt x="8956431" y="5205047"/>
                  <a:pt x="10308492" y="5748216"/>
                  <a:pt x="11136923" y="6353908"/>
                </a:cubicBezTo>
                <a:cubicBezTo>
                  <a:pt x="11965354" y="6959600"/>
                  <a:pt x="11480801" y="8167078"/>
                  <a:pt x="12567139" y="8440616"/>
                </a:cubicBezTo>
              </a:path>
            </a:pathLst>
          </a:custGeom>
          <a:noFill/>
          <a:ln w="22225"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660400" y="977900"/>
            <a:ext cx="304800" cy="304800"/>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36600" y="2715260"/>
            <a:ext cx="1588308" cy="884246"/>
          </a:xfrm>
          <a:prstGeom prst="rect">
            <a:avLst/>
          </a:prstGeom>
          <a:noFill/>
          <a:ln>
            <a:noFill/>
          </a:ln>
        </p:spPr>
        <p:txBody>
          <a:bodyPr vert="horz" wrap="square" lIns="0" tIns="0" rIns="0" bIns="0" rtlCol="0" anchor="b"/>
          <a:lstStyle/>
          <a:p>
            <a:pPr algn="l">
              <a:lnSpc>
                <a:spcPct val="120000"/>
              </a:lnSpc>
            </a:pPr>
            <a:r>
              <a:rPr kumimoji="1" lang="en-US" altLang="zh-CN" sz="5400">
                <a:ln w="12700">
                  <a:noFill/>
                </a:ln>
                <a:solidFill>
                  <a:srgbClr val="991313">
                    <a:alpha val="100000"/>
                  </a:srgbClr>
                </a:solidFill>
                <a:latin typeface="Dream-XinCuSongGB" panose="02010604000000000000" charset="-122"/>
                <a:ea typeface="Dream-XinCuSongGB" panose="02010604000000000000" charset="-122"/>
                <a:cs typeface="Dream-XinCuSongGB" panose="02010604000000000000" charset="-122"/>
              </a:rPr>
              <a:t>01</a:t>
            </a:r>
            <a:endParaRPr kumimoji="1" lang="zh-CN" altLang="en-US"/>
          </a:p>
        </p:txBody>
      </p:sp>
      <p:sp>
        <p:nvSpPr>
          <p:cNvPr id="10" name="标题 1"/>
          <p:cNvSpPr txBox="1"/>
          <p:nvPr/>
        </p:nvSpPr>
        <p:spPr>
          <a:xfrm>
            <a:off x="3521212" y="2715260"/>
            <a:ext cx="1588308" cy="884246"/>
          </a:xfrm>
          <a:prstGeom prst="rect">
            <a:avLst/>
          </a:prstGeom>
          <a:noFill/>
          <a:ln>
            <a:noFill/>
          </a:ln>
        </p:spPr>
        <p:txBody>
          <a:bodyPr vert="horz" wrap="square" lIns="0" tIns="0" rIns="0" bIns="0" rtlCol="0" anchor="b"/>
          <a:lstStyle/>
          <a:p>
            <a:pPr algn="l">
              <a:lnSpc>
                <a:spcPct val="120000"/>
              </a:lnSpc>
            </a:pPr>
            <a:r>
              <a:rPr kumimoji="1" lang="en-US" altLang="zh-CN" sz="5400">
                <a:ln w="12700">
                  <a:noFill/>
                </a:ln>
                <a:solidFill>
                  <a:srgbClr val="835339">
                    <a:alpha val="100000"/>
                  </a:srgbClr>
                </a:solidFill>
                <a:latin typeface="Dream-XinCuSongGB" panose="02010604000000000000" charset="-122"/>
                <a:ea typeface="Dream-XinCuSongGB" panose="02010604000000000000" charset="-122"/>
                <a:cs typeface="Dream-XinCuSongGB" panose="02010604000000000000" charset="-122"/>
              </a:rPr>
              <a:t>02</a:t>
            </a:r>
            <a:endParaRPr kumimoji="1" lang="zh-CN" altLang="en-US"/>
          </a:p>
        </p:txBody>
      </p:sp>
      <p:sp>
        <p:nvSpPr>
          <p:cNvPr id="11" name="标题 1"/>
          <p:cNvSpPr txBox="1"/>
          <p:nvPr/>
        </p:nvSpPr>
        <p:spPr>
          <a:xfrm>
            <a:off x="6375400" y="2715260"/>
            <a:ext cx="1197494" cy="884246"/>
          </a:xfrm>
          <a:prstGeom prst="rect">
            <a:avLst/>
          </a:prstGeom>
          <a:noFill/>
          <a:ln>
            <a:noFill/>
          </a:ln>
        </p:spPr>
        <p:txBody>
          <a:bodyPr vert="horz" wrap="square" lIns="0" tIns="0" rIns="0" bIns="0" rtlCol="0" anchor="b"/>
          <a:lstStyle/>
          <a:p>
            <a:pPr algn="l">
              <a:lnSpc>
                <a:spcPct val="120000"/>
              </a:lnSpc>
            </a:pPr>
            <a:r>
              <a:rPr kumimoji="1" lang="en-US" altLang="zh-CN" sz="5400">
                <a:ln w="12700">
                  <a:noFill/>
                </a:ln>
                <a:solidFill>
                  <a:srgbClr val="991313">
                    <a:alpha val="100000"/>
                  </a:srgbClr>
                </a:solidFill>
                <a:latin typeface="Dream-XinCuSongGB" panose="02010604000000000000" charset="-122"/>
                <a:ea typeface="Dream-XinCuSongGB" panose="02010604000000000000" charset="-122"/>
                <a:cs typeface="Dream-XinCuSongGB" panose="02010604000000000000" charset="-122"/>
              </a:rPr>
              <a:t>03</a:t>
            </a:r>
            <a:endParaRPr kumimoji="1" lang="zh-CN" altLang="en-US"/>
          </a:p>
        </p:txBody>
      </p:sp>
      <p:sp>
        <p:nvSpPr>
          <p:cNvPr id="12" name="标题 1"/>
          <p:cNvSpPr txBox="1"/>
          <p:nvPr/>
        </p:nvSpPr>
        <p:spPr>
          <a:xfrm>
            <a:off x="9205732" y="2715260"/>
            <a:ext cx="1197494" cy="884246"/>
          </a:xfrm>
          <a:prstGeom prst="rect">
            <a:avLst/>
          </a:prstGeom>
          <a:noFill/>
          <a:ln>
            <a:noFill/>
          </a:ln>
        </p:spPr>
        <p:txBody>
          <a:bodyPr vert="horz" wrap="square" lIns="0" tIns="0" rIns="0" bIns="0" rtlCol="0" anchor="b"/>
          <a:lstStyle/>
          <a:p>
            <a:pPr algn="l">
              <a:lnSpc>
                <a:spcPct val="120000"/>
              </a:lnSpc>
            </a:pPr>
            <a:r>
              <a:rPr kumimoji="1" lang="en-US" altLang="zh-CN" sz="5400">
                <a:ln w="12700">
                  <a:noFill/>
                </a:ln>
                <a:solidFill>
                  <a:srgbClr val="835339">
                    <a:alpha val="100000"/>
                  </a:srgbClr>
                </a:solidFill>
                <a:latin typeface="Dream-XinCuSongGB" panose="02010604000000000000" charset="-122"/>
                <a:ea typeface="Dream-XinCuSongGB" panose="02010604000000000000" charset="-122"/>
                <a:cs typeface="Dream-XinCuSongGB" panose="02010604000000000000" charset="-122"/>
              </a:rPr>
              <a:t>04</a:t>
            </a:r>
            <a:endParaRPr kumimoji="1" lang="zh-CN" altLang="en-US"/>
          </a:p>
        </p:txBody>
      </p:sp>
      <p:sp>
        <p:nvSpPr>
          <p:cNvPr id="13" name="标题 1"/>
          <p:cNvSpPr txBox="1"/>
          <p:nvPr/>
        </p:nvSpPr>
        <p:spPr>
          <a:xfrm>
            <a:off x="1219200" y="360970"/>
            <a:ext cx="2414954" cy="1381760"/>
          </a:xfrm>
          <a:prstGeom prst="rect">
            <a:avLst/>
          </a:prstGeom>
          <a:noFill/>
          <a:ln>
            <a:noFill/>
          </a:ln>
        </p:spPr>
        <p:txBody>
          <a:bodyPr vert="horz" wrap="square" lIns="0" tIns="0" rIns="0" bIns="0" rtlCol="0" anchor="ctr"/>
          <a:lstStyle/>
          <a:p>
            <a:pPr algn="l">
              <a:lnSpc>
                <a:spcPct val="120000"/>
              </a:lnSpc>
            </a:pPr>
            <a:r>
              <a:rPr kumimoji="1" lang="en-US" altLang="zh-CN" sz="8000">
                <a:ln w="12700">
                  <a:noFill/>
                </a:ln>
                <a:solidFill>
                  <a:srgbClr val="262626">
                    <a:alpha val="100000"/>
                  </a:srgbClr>
                </a:solidFill>
                <a:latin typeface="Dream-XinCuSongGB" panose="02010604000000000000" charset="-122"/>
                <a:ea typeface="Dream-XinCuSongGB" panose="02010604000000000000" charset="-122"/>
                <a:cs typeface="Dream-XinCuSongGB" panose="02010604000000000000" charset="-122"/>
              </a:rPr>
              <a:t>目录</a:t>
            </a:r>
            <a:endParaRPr kumimoji="1" lang="zh-CN" altLang="en-US"/>
          </a:p>
        </p:txBody>
      </p:sp>
      <p:sp>
        <p:nvSpPr>
          <p:cNvPr id="14" name="标题 1"/>
          <p:cNvSpPr txBox="1"/>
          <p:nvPr/>
        </p:nvSpPr>
        <p:spPr>
          <a:xfrm>
            <a:off x="660400" y="4498372"/>
            <a:ext cx="482600" cy="17304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522133" y="4498372"/>
            <a:ext cx="482600" cy="17304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383866" y="4498372"/>
            <a:ext cx="482600" cy="17304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245600" y="4498372"/>
            <a:ext cx="482600" cy="17304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60400" y="3650711"/>
            <a:ext cx="2631440" cy="679989"/>
          </a:xfrm>
          <a:prstGeom prst="rect">
            <a:avLst/>
          </a:prstGeom>
          <a:noFill/>
          <a:ln cap="sq">
            <a:noFill/>
          </a:ln>
        </p:spPr>
        <p:txBody>
          <a:bodyPr vert="horz" wrap="square" lIns="0" tIns="0" rIns="0" bIns="0" rtlCol="0" anchor="t"/>
          <a:lstStyle/>
          <a:p>
            <a:pPr algn="l">
              <a:lnSpc>
                <a:spcPct val="110000"/>
              </a:lnSpc>
            </a:pPr>
            <a:r>
              <a:rPr kumimoji="1" lang="en-US" altLang="zh-CN" sz="2400">
                <a:ln w="12700">
                  <a:noFill/>
                </a:ln>
                <a:solidFill>
                  <a:srgbClr val="262626">
                    <a:alpha val="100000"/>
                  </a:srgbClr>
                </a:solidFill>
                <a:latin typeface="Dream-XinCuSongGB" panose="02010604000000000000" charset="-122"/>
                <a:ea typeface="Dream-XinCuSongGB" panose="02010604000000000000" charset="-122"/>
                <a:cs typeface="Dream-XinCuSongGB" panose="02010604000000000000" charset="-122"/>
              </a:rPr>
              <a:t>研究背景与意义</a:t>
            </a:r>
            <a:endParaRPr kumimoji="1" lang="zh-CN" altLang="en-US"/>
          </a:p>
        </p:txBody>
      </p:sp>
      <p:sp>
        <p:nvSpPr>
          <p:cNvPr id="19" name="标题 1"/>
          <p:cNvSpPr txBox="1"/>
          <p:nvPr/>
        </p:nvSpPr>
        <p:spPr>
          <a:xfrm>
            <a:off x="3521212" y="3650711"/>
            <a:ext cx="2631440" cy="679989"/>
          </a:xfrm>
          <a:prstGeom prst="rect">
            <a:avLst/>
          </a:prstGeom>
          <a:noFill/>
          <a:ln cap="sq">
            <a:noFill/>
          </a:ln>
        </p:spPr>
        <p:txBody>
          <a:bodyPr vert="horz" wrap="square" lIns="0" tIns="0" rIns="0" bIns="0" rtlCol="0" anchor="t"/>
          <a:lstStyle/>
          <a:p>
            <a:pPr algn="l">
              <a:lnSpc>
                <a:spcPct val="110000"/>
              </a:lnSpc>
            </a:pPr>
            <a:r>
              <a:rPr kumimoji="1" lang="en-US" altLang="zh-CN" sz="2400">
                <a:ln w="12700">
                  <a:noFill/>
                </a:ln>
                <a:solidFill>
                  <a:srgbClr val="262626">
                    <a:alpha val="100000"/>
                  </a:srgbClr>
                </a:solidFill>
                <a:latin typeface="Dream-XinCuSongGB" panose="02010604000000000000" charset="-122"/>
                <a:ea typeface="Dream-XinCuSongGB" panose="02010604000000000000" charset="-122"/>
                <a:cs typeface="Dream-XinCuSongGB" panose="02010604000000000000" charset="-122"/>
              </a:rPr>
              <a:t>研究框架与方法</a:t>
            </a:r>
            <a:endParaRPr kumimoji="1" lang="zh-CN" altLang="en-US"/>
          </a:p>
        </p:txBody>
      </p:sp>
      <p:sp>
        <p:nvSpPr>
          <p:cNvPr id="20" name="标题 1"/>
          <p:cNvSpPr txBox="1"/>
          <p:nvPr/>
        </p:nvSpPr>
        <p:spPr>
          <a:xfrm>
            <a:off x="6375400" y="3650711"/>
            <a:ext cx="2631440" cy="679989"/>
          </a:xfrm>
          <a:prstGeom prst="rect">
            <a:avLst/>
          </a:prstGeom>
          <a:noFill/>
          <a:ln cap="sq">
            <a:noFill/>
          </a:ln>
        </p:spPr>
        <p:txBody>
          <a:bodyPr vert="horz" wrap="square" lIns="0" tIns="0" rIns="0" bIns="0" rtlCol="0" anchor="t"/>
          <a:lstStyle/>
          <a:p>
            <a:pPr algn="l">
              <a:lnSpc>
                <a:spcPct val="110000"/>
              </a:lnSpc>
            </a:pPr>
            <a:r>
              <a:rPr kumimoji="1" lang="en-US" altLang="zh-CN" sz="2400">
                <a:ln w="12700">
                  <a:noFill/>
                </a:ln>
                <a:solidFill>
                  <a:srgbClr val="262626">
                    <a:alpha val="100000"/>
                  </a:srgbClr>
                </a:solidFill>
                <a:latin typeface="Dream-XinCuSongGB" panose="02010604000000000000" charset="-122"/>
                <a:ea typeface="Dream-XinCuSongGB" panose="02010604000000000000" charset="-122"/>
                <a:cs typeface="Dream-XinCuSongGB" panose="02010604000000000000" charset="-122"/>
              </a:rPr>
              <a:t>实证分析与讨论</a:t>
            </a:r>
            <a:endParaRPr kumimoji="1" lang="zh-CN" altLang="en-US"/>
          </a:p>
        </p:txBody>
      </p:sp>
      <p:sp>
        <p:nvSpPr>
          <p:cNvPr id="21" name="标题 1"/>
          <p:cNvSpPr txBox="1"/>
          <p:nvPr/>
        </p:nvSpPr>
        <p:spPr>
          <a:xfrm>
            <a:off x="9205732" y="3650711"/>
            <a:ext cx="2631440" cy="674781"/>
          </a:xfrm>
          <a:prstGeom prst="rect">
            <a:avLst/>
          </a:prstGeom>
          <a:noFill/>
          <a:ln cap="sq">
            <a:noFill/>
          </a:ln>
        </p:spPr>
        <p:txBody>
          <a:bodyPr vert="horz" wrap="square" lIns="0" tIns="0" rIns="0" bIns="0" rtlCol="0" anchor="t"/>
          <a:lstStyle/>
          <a:p>
            <a:pPr algn="l">
              <a:lnSpc>
                <a:spcPct val="110000"/>
              </a:lnSpc>
            </a:pPr>
            <a:r>
              <a:rPr kumimoji="1" lang="en-US" altLang="zh-CN" sz="2400">
                <a:ln w="12700">
                  <a:noFill/>
                </a:ln>
                <a:solidFill>
                  <a:srgbClr val="262626">
                    <a:alpha val="100000"/>
                  </a:srgbClr>
                </a:solidFill>
                <a:latin typeface="Dream-XinCuSongGB" panose="02010604000000000000" charset="-122"/>
                <a:ea typeface="Dream-XinCuSongGB" panose="02010604000000000000" charset="-122"/>
                <a:cs typeface="Dream-XinCuSongGB" panose="02010604000000000000" charset="-122"/>
              </a:rPr>
              <a:t>结论与未来工作</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8000"/>
          </a:xfrm>
          <a:prstGeom prst="rect">
            <a:avLst/>
          </a:prstGeom>
          <a:noFill/>
          <a:ln>
            <a:noFill/>
          </a:ln>
        </p:spPr>
      </p:pic>
      <p:sp>
        <p:nvSpPr>
          <p:cNvPr id="3" name="标题 1"/>
          <p:cNvSpPr txBox="1"/>
          <p:nvPr/>
        </p:nvSpPr>
        <p:spPr>
          <a:xfrm flipH="1">
            <a:off x="0" y="0"/>
            <a:ext cx="12192000" cy="6858000"/>
          </a:xfrm>
          <a:prstGeom prst="rect">
            <a:avLst/>
          </a:prstGeom>
          <a:solidFill>
            <a:schemeClr val="bg1">
              <a:alpha val="93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flipH="1">
            <a:off x="6702048" y="0"/>
            <a:ext cx="3689228" cy="6858000"/>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 y="1373956"/>
            <a:ext cx="11075941" cy="4110087"/>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cxnSp>
        <p:nvCxnSpPr>
          <p:cNvPr id="6" name="标题 1"/>
          <p:cNvCxnSpPr/>
          <p:nvPr/>
        </p:nvCxnSpPr>
        <p:spPr>
          <a:xfrm>
            <a:off x="11694553" y="5484043"/>
            <a:ext cx="0" cy="1373957"/>
          </a:xfrm>
          <a:prstGeom prst="line">
            <a:avLst/>
          </a:prstGeom>
          <a:noFill/>
          <a:ln w="6350" cap="sq">
            <a:solidFill>
              <a:schemeClr val="bg2">
                <a:lumMod val="75000"/>
              </a:schemeClr>
            </a:solidFill>
            <a:miter/>
          </a:ln>
        </p:spPr>
      </p:cxnSp>
      <p:sp>
        <p:nvSpPr>
          <p:cNvPr id="7" name="标题 1"/>
          <p:cNvSpPr txBox="1"/>
          <p:nvPr/>
        </p:nvSpPr>
        <p:spPr>
          <a:xfrm>
            <a:off x="716128" y="3288592"/>
            <a:ext cx="5323991" cy="1880307"/>
          </a:xfrm>
          <a:prstGeom prst="rect">
            <a:avLst/>
          </a:prstGeom>
          <a:noFill/>
          <a:ln>
            <a:noFill/>
          </a:ln>
        </p:spPr>
        <p:txBody>
          <a:bodyPr vert="horz" wrap="square" lIns="0" tIns="0" rIns="0" bIns="0" rtlCol="0" anchor="t"/>
          <a:lstStyle/>
          <a:p>
            <a:pPr algn="l">
              <a:lnSpc>
                <a:spcPct val="130000"/>
              </a:lnSpc>
            </a:pPr>
            <a:r>
              <a:rPr kumimoji="1" lang="en-US" altLang="zh-CN" sz="3400">
                <a:ln w="12700">
                  <a:noFill/>
                </a:ln>
                <a:solidFill>
                  <a:srgbClr val="404040">
                    <a:alpha val="100000"/>
                  </a:srgbClr>
                </a:solidFill>
                <a:latin typeface="Dream-XinCuSongGB" panose="02010604000000000000" charset="-122"/>
                <a:ea typeface="Dream-XinCuSongGB" panose="02010604000000000000" charset="-122"/>
                <a:cs typeface="Dream-XinCuSongGB" panose="02010604000000000000" charset="-122"/>
              </a:rPr>
              <a:t>研究背景与意义</a:t>
            </a:r>
            <a:endParaRPr kumimoji="1" lang="zh-CN" altLang="en-US"/>
          </a:p>
        </p:txBody>
      </p:sp>
      <p:sp>
        <p:nvSpPr>
          <p:cNvPr id="8" name="标题 1"/>
          <p:cNvSpPr txBox="1"/>
          <p:nvPr/>
        </p:nvSpPr>
        <p:spPr>
          <a:xfrm flipH="1">
            <a:off x="0" y="2930776"/>
            <a:ext cx="4427481" cy="167466"/>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007640" y="1371601"/>
            <a:ext cx="1168120" cy="1413286"/>
          </a:xfrm>
          <a:prstGeom prst="rect">
            <a:avLst/>
          </a:prstGeom>
          <a:noFill/>
          <a:ln>
            <a:noFill/>
          </a:ln>
        </p:spPr>
        <p:txBody>
          <a:bodyPr vert="horz" wrap="square" lIns="0" tIns="0" rIns="0" bIns="0" rtlCol="0" anchor="b"/>
          <a:lstStyle/>
          <a:p>
            <a:pPr algn="l">
              <a:lnSpc>
                <a:spcPct val="130000"/>
              </a:lnSpc>
            </a:pPr>
            <a:r>
              <a:rPr kumimoji="1" lang="en-US" altLang="zh-CN" sz="5400">
                <a:ln w="12700">
                  <a:noFill/>
                </a:ln>
                <a:gradFill>
                  <a:gsLst>
                    <a:gs pos="0">
                      <a:srgbClr val="991313">
                        <a:alpha val="100000"/>
                      </a:srgbClr>
                    </a:gs>
                    <a:gs pos="100000">
                      <a:srgbClr val="835339">
                        <a:alpha val="100000"/>
                      </a:srgbClr>
                    </a:gs>
                  </a:gsLst>
                  <a:lin ang="2700000" scaled="0"/>
                </a:gradFill>
                <a:latin typeface="Dream-XinCuSongGB" panose="02010604000000000000" charset="-122"/>
                <a:ea typeface="Dream-XinCuSongGB" panose="02010604000000000000" charset="-122"/>
                <a:cs typeface="Dream-XinCuSongGB" panose="02010604000000000000" charset="-122"/>
              </a:rPr>
              <a:t>01</a:t>
            </a:r>
            <a:endParaRPr kumimoji="1" lang="zh-CN" altLang="en-US"/>
          </a:p>
        </p:txBody>
      </p:sp>
      <p:sp>
        <p:nvSpPr>
          <p:cNvPr id="10" name="标题 1"/>
          <p:cNvSpPr txBox="1"/>
          <p:nvPr/>
        </p:nvSpPr>
        <p:spPr>
          <a:xfrm>
            <a:off x="6371863" y="1588625"/>
            <a:ext cx="4456253" cy="3680749"/>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mt="100000"/>
          </a:blip>
          <a:srcRect l="9645" t="19747" r="5764" b="26582"/>
          <a:stretch>
            <a:fillRect/>
          </a:stretch>
        </p:blipFill>
        <p:spPr>
          <a:xfrm>
            <a:off x="6371863" y="1588625"/>
            <a:ext cx="4456253" cy="3680749"/>
          </a:xfrm>
          <a:custGeom>
            <a:avLst/>
            <a:gdLst/>
            <a:ahLst/>
            <a:cxnLst/>
            <a:rect l="l" t="t" r="r" b="b"/>
            <a:pathLst>
              <a:path w="4457700" h="3683000">
                <a:moveTo>
                  <a:pt x="0" y="0"/>
                </a:moveTo>
                <a:lnTo>
                  <a:pt x="4456253" y="0"/>
                </a:lnTo>
                <a:lnTo>
                  <a:pt x="4456253" y="3680749"/>
                </a:lnTo>
                <a:lnTo>
                  <a:pt x="0" y="3680749"/>
                </a:lnTo>
                <a:lnTo>
                  <a:pt x="0" y="0"/>
                </a:lnTo>
                <a:close/>
              </a:path>
            </a:pathLst>
          </a:custGeom>
          <a:noFill/>
          <a:ln>
            <a:noFill/>
          </a:ln>
        </p:spPr>
      </p:pic>
      <p:sp>
        <p:nvSpPr>
          <p:cNvPr id="12" name="标题 1"/>
          <p:cNvSpPr txBox="1"/>
          <p:nvPr/>
        </p:nvSpPr>
        <p:spPr>
          <a:xfrm>
            <a:off x="772440" y="1726153"/>
            <a:ext cx="2224760" cy="1058733"/>
          </a:xfrm>
          <a:prstGeom prst="rect">
            <a:avLst/>
          </a:prstGeom>
          <a:noFill/>
          <a:ln>
            <a:noFill/>
          </a:ln>
        </p:spPr>
        <p:txBody>
          <a:bodyPr vert="horz" wrap="square" lIns="0" tIns="0" rIns="0" bIns="0" rtlCol="0" anchor="b"/>
          <a:lstStyle/>
          <a:p>
            <a:pPr algn="l">
              <a:lnSpc>
                <a:spcPct val="130000"/>
              </a:lnSpc>
            </a:pPr>
            <a:r>
              <a:rPr kumimoji="1" lang="en-US" altLang="zh-CN" sz="5400">
                <a:ln w="12700">
                  <a:noFill/>
                </a:ln>
                <a:gradFill>
                  <a:gsLst>
                    <a:gs pos="0">
                      <a:srgbClr val="991313">
                        <a:alpha val="100000"/>
                      </a:srgbClr>
                    </a:gs>
                    <a:gs pos="100000">
                      <a:srgbClr val="835339">
                        <a:alpha val="100000"/>
                      </a:srgbClr>
                    </a:gs>
                  </a:gsLst>
                  <a:lin ang="2700000" scaled="0"/>
                </a:gradFill>
                <a:latin typeface="Dream-XinCuSongGB" panose="02010604000000000000" charset="-122"/>
                <a:ea typeface="Dream-XinCuSongGB" panose="02010604000000000000" charset="-122"/>
                <a:cs typeface="Dream-XinCuSongGB" panose="02010604000000000000" charset="-122"/>
              </a:rPr>
              <a:t>PART</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900" y="0"/>
            <a:ext cx="12306300" cy="6908800"/>
          </a:xfrm>
          <a:prstGeom prst="rect">
            <a:avLst/>
          </a:prstGeom>
          <a:solidFill>
            <a:schemeClr val="bg1">
              <a:lumMod val="95000"/>
            </a:schemeClr>
          </a:solidFill>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a:off x="660400" y="2052026"/>
            <a:ext cx="5001520" cy="3884875"/>
          </a:xfrm>
          <a:prstGeom prst="roundRect">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3082875"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54511" y="2067273"/>
            <a:ext cx="4130904" cy="399386"/>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全球开源活动分布的理解</a:t>
            </a:r>
            <a:endParaRPr kumimoji="1" lang="zh-CN" altLang="en-US"/>
          </a:p>
        </p:txBody>
      </p:sp>
      <p:sp>
        <p:nvSpPr>
          <p:cNvPr id="6" name="标题 1"/>
          <p:cNvSpPr txBox="1"/>
          <p:nvPr/>
        </p:nvSpPr>
        <p:spPr>
          <a:xfrm>
            <a:off x="5207724"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840398" y="2719296"/>
            <a:ext cx="4425657" cy="286870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开源数据分析有助于揭示全球开源活动的地理分布，这对于理解不同地区在开源项目中的参与度和影响力至关重要。</a:t>
            </a:r>
            <a:endParaRPr kumimoji="1" lang="zh-CN" altLang="en-US"/>
          </a:p>
        </p:txBody>
      </p:sp>
      <p:sp>
        <p:nvSpPr>
          <p:cNvPr id="8" name="标题 1"/>
          <p:cNvSpPr txBox="1"/>
          <p:nvPr/>
        </p:nvSpPr>
        <p:spPr>
          <a:xfrm>
            <a:off x="6240145" y="2052026"/>
            <a:ext cx="5001520" cy="3884875"/>
          </a:xfrm>
          <a:prstGeom prst="roundRect">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5400000">
            <a:off x="8662620"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434256" y="2067273"/>
            <a:ext cx="4130904" cy="399386"/>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区域政策制定的依据</a:t>
            </a:r>
            <a:endParaRPr kumimoji="1" lang="zh-CN" altLang="en-US"/>
          </a:p>
        </p:txBody>
      </p:sp>
      <p:sp>
        <p:nvSpPr>
          <p:cNvPr id="11" name="标题 1"/>
          <p:cNvSpPr txBox="1"/>
          <p:nvPr/>
        </p:nvSpPr>
        <p:spPr>
          <a:xfrm>
            <a:off x="10787469"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6420143" y="2719296"/>
            <a:ext cx="4425657" cy="286870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通过分析开发者地理位置信息，政策制定者可以更好地识别和发挥本地技术优势，推动区域技术发展和经济增长。</a:t>
            </a:r>
            <a:endParaRPr kumimoji="1" lang="zh-CN" altLang="en-US"/>
          </a:p>
        </p:txBody>
      </p:sp>
      <p:sp>
        <p:nvSpPr>
          <p:cNvPr id="13" name="标题 1"/>
          <p:cNvSpPr txBox="1"/>
          <p:nvPr/>
        </p:nvSpPr>
        <p:spPr>
          <a:xfrm>
            <a:off x="759048" y="486862"/>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开源数据分析的重要性</a:t>
            </a:r>
            <a:endParaRPr kumimoji="1" lang="zh-CN" altLang="en-US"/>
          </a:p>
        </p:txBody>
      </p:sp>
      <p:sp>
        <p:nvSpPr>
          <p:cNvPr id="14" name="标题 1"/>
          <p:cNvSpPr txBox="1"/>
          <p:nvPr/>
        </p:nvSpPr>
        <p:spPr>
          <a:xfrm flipV="1">
            <a:off x="490538" y="470776"/>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900" y="0"/>
            <a:ext cx="12306300" cy="6908800"/>
          </a:xfrm>
          <a:prstGeom prst="rect">
            <a:avLst/>
          </a:prstGeom>
          <a:solidFill>
            <a:schemeClr val="bg1">
              <a:lumMod val="95000"/>
            </a:schemeClr>
          </a:solidFill>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a:off x="7086710" y="1585732"/>
            <a:ext cx="2302719" cy="4085864"/>
          </a:xfrm>
          <a:prstGeom prst="rect">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4" name="图片 3"/>
          <p:cNvPicPr>
            <a:picLocks noChangeAspect="1"/>
          </p:cNvPicPr>
          <p:nvPr/>
        </p:nvPicPr>
        <p:blipFill>
          <a:blip r:embed="rId1">
            <a:alphaModFix amt="100000"/>
          </a:blip>
          <a:srcRect l="34276" r="34276"/>
          <a:stretch>
            <a:fillRect/>
          </a:stretch>
        </p:blipFill>
        <p:spPr>
          <a:xfrm flipH="1">
            <a:off x="2041091" y="1585732"/>
            <a:ext cx="2319513" cy="4126616"/>
          </a:xfrm>
          <a:custGeom>
            <a:avLst/>
            <a:gdLst/>
            <a:ahLst/>
            <a:cxnLst/>
            <a:rect l="l" t="t" r="r" b="b"/>
            <a:pathLst>
              <a:path w="2324100" h="4127500">
                <a:moveTo>
                  <a:pt x="0" y="0"/>
                </a:moveTo>
                <a:lnTo>
                  <a:pt x="2319513" y="0"/>
                </a:lnTo>
                <a:lnTo>
                  <a:pt x="2319513" y="4126616"/>
                </a:lnTo>
                <a:lnTo>
                  <a:pt x="0" y="4126616"/>
                </a:lnTo>
                <a:close/>
              </a:path>
            </a:pathLst>
          </a:custGeom>
          <a:noFill/>
          <a:ln>
            <a:noFill/>
          </a:ln>
        </p:spPr>
      </p:pic>
      <p:sp>
        <p:nvSpPr>
          <p:cNvPr id="5" name="标题 1"/>
          <p:cNvSpPr txBox="1"/>
          <p:nvPr/>
        </p:nvSpPr>
        <p:spPr>
          <a:xfrm>
            <a:off x="2407107"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384590"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4481168"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8" name="标题 1"/>
          <p:cNvSpPr txBox="1"/>
          <p:nvPr/>
        </p:nvSpPr>
        <p:spPr>
          <a:xfrm>
            <a:off x="2505793"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42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依赖用户自填地理位置信息</a:t>
            </a:r>
            <a:endParaRPr kumimoji="1" lang="zh-CN" altLang="en-US"/>
          </a:p>
        </p:txBody>
      </p:sp>
      <p:sp>
        <p:nvSpPr>
          <p:cNvPr id="9" name="标题 1"/>
          <p:cNvSpPr txBox="1"/>
          <p:nvPr/>
        </p:nvSpPr>
        <p:spPr>
          <a:xfrm>
            <a:off x="2505793"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现有研究多依赖于GitHub用户自愿填写的地理位置信息，这些信息往往不完整、不准确，导致数据质量低下。</a:t>
            </a:r>
            <a:endParaRPr kumimoji="1" lang="zh-CN" altLang="en-US"/>
          </a:p>
        </p:txBody>
      </p:sp>
      <p:sp>
        <p:nvSpPr>
          <p:cNvPr id="10" name="标题 1"/>
          <p:cNvSpPr txBox="1"/>
          <p:nvPr/>
        </p:nvSpPr>
        <p:spPr>
          <a:xfrm>
            <a:off x="7444329" y="3458034"/>
            <a:ext cx="2376541" cy="2560320"/>
          </a:xfrm>
          <a:prstGeom prst="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421813" y="5664135"/>
            <a:ext cx="716396" cy="716394"/>
          </a:xfrm>
          <a:prstGeom prst="ellipse">
            <a:avLst/>
          </a:pr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518391" y="5784354"/>
            <a:ext cx="523240" cy="468000"/>
          </a:xfrm>
          <a:prstGeom prst="rect">
            <a:avLst/>
          </a:prstGeom>
          <a:noFill/>
          <a:ln cap="sq">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7543016" y="3518995"/>
            <a:ext cx="2179168" cy="412012"/>
          </a:xfrm>
          <a:prstGeom prst="rect">
            <a:avLst/>
          </a:prstGeom>
          <a:noFill/>
          <a:ln cap="sq">
            <a:noFill/>
          </a:ln>
        </p:spPr>
        <p:txBody>
          <a:bodyPr vert="horz" wrap="square" lIns="0" tIns="0" rIns="0" bIns="0" rtlCol="0" anchor="b"/>
          <a:lstStyle/>
          <a:p>
            <a:pPr algn="l">
              <a:lnSpc>
                <a:spcPct val="110000"/>
              </a:lnSpc>
            </a:pPr>
            <a:r>
              <a:rPr kumimoji="1" lang="en-US" altLang="zh-CN" sz="155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数据源多样性和整合不足</a:t>
            </a:r>
            <a:endParaRPr kumimoji="1" lang="zh-CN" altLang="en-US"/>
          </a:p>
        </p:txBody>
      </p:sp>
      <p:sp>
        <p:nvSpPr>
          <p:cNvPr id="14" name="标题 1"/>
          <p:cNvSpPr txBox="1"/>
          <p:nvPr/>
        </p:nvSpPr>
        <p:spPr>
          <a:xfrm>
            <a:off x="7543016" y="4006674"/>
            <a:ext cx="2179168" cy="184404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现有研究未能充分利用用户的多维数据，如公司名称、活跃时间序列等，限制了地理位置预测的准确性和可靠性。</a:t>
            </a:r>
            <a:endParaRPr kumimoji="1" lang="zh-CN" altLang="en-US"/>
          </a:p>
        </p:txBody>
      </p:sp>
      <p:sp>
        <p:nvSpPr>
          <p:cNvPr id="15" name="标题 1"/>
          <p:cNvSpPr txBox="1"/>
          <p:nvPr/>
        </p:nvSpPr>
        <p:spPr>
          <a:xfrm>
            <a:off x="759048" y="486862"/>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现有研究的局限性</a:t>
            </a:r>
            <a:endParaRPr kumimoji="1" lang="zh-CN" altLang="en-US"/>
          </a:p>
        </p:txBody>
      </p:sp>
      <p:sp>
        <p:nvSpPr>
          <p:cNvPr id="16" name="标题 1"/>
          <p:cNvSpPr txBox="1"/>
          <p:nvPr/>
        </p:nvSpPr>
        <p:spPr>
          <a:xfrm flipV="1">
            <a:off x="490538" y="470776"/>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8000"/>
          </a:xfrm>
          <a:prstGeom prst="rect">
            <a:avLst/>
          </a:prstGeom>
          <a:noFill/>
          <a:ln>
            <a:noFill/>
          </a:ln>
        </p:spPr>
      </p:pic>
      <p:sp>
        <p:nvSpPr>
          <p:cNvPr id="3" name="标题 1"/>
          <p:cNvSpPr txBox="1"/>
          <p:nvPr/>
        </p:nvSpPr>
        <p:spPr>
          <a:xfrm flipH="1">
            <a:off x="0" y="0"/>
            <a:ext cx="12192000" cy="6858000"/>
          </a:xfrm>
          <a:prstGeom prst="rect">
            <a:avLst/>
          </a:prstGeom>
          <a:solidFill>
            <a:schemeClr val="bg1">
              <a:alpha val="93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flipH="1">
            <a:off x="6702048" y="0"/>
            <a:ext cx="3689228" cy="6858000"/>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 y="1373956"/>
            <a:ext cx="11075941" cy="4110087"/>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cxnSp>
        <p:nvCxnSpPr>
          <p:cNvPr id="6" name="标题 1"/>
          <p:cNvCxnSpPr/>
          <p:nvPr/>
        </p:nvCxnSpPr>
        <p:spPr>
          <a:xfrm>
            <a:off x="11694553" y="5484043"/>
            <a:ext cx="0" cy="1373957"/>
          </a:xfrm>
          <a:prstGeom prst="line">
            <a:avLst/>
          </a:prstGeom>
          <a:noFill/>
          <a:ln w="6350" cap="sq">
            <a:solidFill>
              <a:schemeClr val="bg2">
                <a:lumMod val="75000"/>
              </a:schemeClr>
            </a:solidFill>
            <a:miter/>
          </a:ln>
        </p:spPr>
      </p:cxnSp>
      <p:sp>
        <p:nvSpPr>
          <p:cNvPr id="7" name="标题 1"/>
          <p:cNvSpPr txBox="1"/>
          <p:nvPr/>
        </p:nvSpPr>
        <p:spPr>
          <a:xfrm>
            <a:off x="716128" y="3288592"/>
            <a:ext cx="5323991" cy="1880307"/>
          </a:xfrm>
          <a:prstGeom prst="rect">
            <a:avLst/>
          </a:prstGeom>
          <a:noFill/>
          <a:ln>
            <a:noFill/>
          </a:ln>
        </p:spPr>
        <p:txBody>
          <a:bodyPr vert="horz" wrap="square" lIns="0" tIns="0" rIns="0" bIns="0" rtlCol="0" anchor="t"/>
          <a:lstStyle/>
          <a:p>
            <a:pPr algn="l">
              <a:lnSpc>
                <a:spcPct val="130000"/>
              </a:lnSpc>
            </a:pPr>
            <a:r>
              <a:rPr kumimoji="1" lang="en-US" altLang="zh-CN" sz="3400">
                <a:ln w="12700">
                  <a:noFill/>
                </a:ln>
                <a:solidFill>
                  <a:srgbClr val="404040">
                    <a:alpha val="100000"/>
                  </a:srgbClr>
                </a:solidFill>
                <a:latin typeface="Dream-XinCuSongGB" panose="02010604000000000000" charset="-122"/>
                <a:ea typeface="Dream-XinCuSongGB" panose="02010604000000000000" charset="-122"/>
                <a:cs typeface="Dream-XinCuSongGB" panose="02010604000000000000" charset="-122"/>
              </a:rPr>
              <a:t>研究框架与方法</a:t>
            </a:r>
            <a:endParaRPr kumimoji="1" lang="zh-CN" altLang="en-US"/>
          </a:p>
        </p:txBody>
      </p:sp>
      <p:sp>
        <p:nvSpPr>
          <p:cNvPr id="8" name="标题 1"/>
          <p:cNvSpPr txBox="1"/>
          <p:nvPr/>
        </p:nvSpPr>
        <p:spPr>
          <a:xfrm flipH="1">
            <a:off x="0" y="2930776"/>
            <a:ext cx="4427481" cy="167466"/>
          </a:xfrm>
          <a:prstGeom prst="rect">
            <a:avLst/>
          </a:prstGeom>
          <a:gradFill>
            <a:gsLst>
              <a:gs pos="0">
                <a:schemeClr val="accent2"/>
              </a:gs>
              <a:gs pos="100000">
                <a:schemeClr val="accent1"/>
              </a:gs>
            </a:gsLst>
            <a:lin ang="2700000" scaled="0"/>
          </a:gra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007640" y="1371601"/>
            <a:ext cx="1168120" cy="1413286"/>
          </a:xfrm>
          <a:prstGeom prst="rect">
            <a:avLst/>
          </a:prstGeom>
          <a:noFill/>
          <a:ln>
            <a:noFill/>
          </a:ln>
        </p:spPr>
        <p:txBody>
          <a:bodyPr vert="horz" wrap="square" lIns="0" tIns="0" rIns="0" bIns="0" rtlCol="0" anchor="b"/>
          <a:lstStyle/>
          <a:p>
            <a:pPr algn="l">
              <a:lnSpc>
                <a:spcPct val="130000"/>
              </a:lnSpc>
            </a:pPr>
            <a:r>
              <a:rPr kumimoji="1" lang="en-US" altLang="zh-CN" sz="5400">
                <a:ln w="12700">
                  <a:noFill/>
                </a:ln>
                <a:gradFill>
                  <a:gsLst>
                    <a:gs pos="0">
                      <a:srgbClr val="991313">
                        <a:alpha val="100000"/>
                      </a:srgbClr>
                    </a:gs>
                    <a:gs pos="100000">
                      <a:srgbClr val="835339">
                        <a:alpha val="100000"/>
                      </a:srgbClr>
                    </a:gs>
                  </a:gsLst>
                  <a:lin ang="2700000" scaled="0"/>
                </a:gradFill>
                <a:latin typeface="Dream-XinCuSongGB" panose="02010604000000000000" charset="-122"/>
                <a:ea typeface="Dream-XinCuSongGB" panose="02010604000000000000" charset="-122"/>
                <a:cs typeface="Dream-XinCuSongGB" panose="02010604000000000000" charset="-122"/>
              </a:rPr>
              <a:t>02</a:t>
            </a:r>
            <a:endParaRPr kumimoji="1" lang="zh-CN" altLang="en-US"/>
          </a:p>
        </p:txBody>
      </p:sp>
      <p:sp>
        <p:nvSpPr>
          <p:cNvPr id="10" name="标题 1"/>
          <p:cNvSpPr txBox="1"/>
          <p:nvPr/>
        </p:nvSpPr>
        <p:spPr>
          <a:xfrm>
            <a:off x="6371863" y="1588625"/>
            <a:ext cx="4456253" cy="3680749"/>
          </a:xfrm>
          <a:prstGeom prst="rect">
            <a:avLst/>
          </a:prstGeom>
          <a:solidFill>
            <a:schemeClr val="bg1"/>
          </a:solidFill>
          <a:ln w="12700" cap="sq">
            <a:noFill/>
            <a:miter/>
          </a:ln>
          <a:effectLst>
            <a:outerShdw blurRad="254000" sx="101000" sy="101000" algn="ctr" rotWithShape="0">
              <a:srgbClr val="5BCDFB">
                <a:alpha val="29804"/>
              </a:srgbClr>
            </a:outerShdw>
          </a:effectLst>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2">
            <a:alphaModFix amt="100000"/>
          </a:blip>
          <a:srcRect l="9645" t="19747" r="5764" b="26582"/>
          <a:stretch>
            <a:fillRect/>
          </a:stretch>
        </p:blipFill>
        <p:spPr>
          <a:xfrm>
            <a:off x="6371863" y="1588625"/>
            <a:ext cx="4456253" cy="3680749"/>
          </a:xfrm>
          <a:custGeom>
            <a:avLst/>
            <a:gdLst/>
            <a:ahLst/>
            <a:cxnLst/>
            <a:rect l="l" t="t" r="r" b="b"/>
            <a:pathLst>
              <a:path w="4457700" h="3683000">
                <a:moveTo>
                  <a:pt x="0" y="0"/>
                </a:moveTo>
                <a:lnTo>
                  <a:pt x="4456253" y="0"/>
                </a:lnTo>
                <a:lnTo>
                  <a:pt x="4456253" y="3680749"/>
                </a:lnTo>
                <a:lnTo>
                  <a:pt x="0" y="3680749"/>
                </a:lnTo>
                <a:lnTo>
                  <a:pt x="0" y="0"/>
                </a:lnTo>
                <a:close/>
              </a:path>
            </a:pathLst>
          </a:custGeom>
          <a:noFill/>
          <a:ln>
            <a:noFill/>
          </a:ln>
        </p:spPr>
      </p:pic>
      <p:sp>
        <p:nvSpPr>
          <p:cNvPr id="12" name="标题 1"/>
          <p:cNvSpPr txBox="1"/>
          <p:nvPr/>
        </p:nvSpPr>
        <p:spPr>
          <a:xfrm>
            <a:off x="772440" y="1726153"/>
            <a:ext cx="2224760" cy="1058733"/>
          </a:xfrm>
          <a:prstGeom prst="rect">
            <a:avLst/>
          </a:prstGeom>
          <a:noFill/>
          <a:ln>
            <a:noFill/>
          </a:ln>
        </p:spPr>
        <p:txBody>
          <a:bodyPr vert="horz" wrap="square" lIns="0" tIns="0" rIns="0" bIns="0" rtlCol="0" anchor="b"/>
          <a:lstStyle/>
          <a:p>
            <a:pPr algn="l">
              <a:lnSpc>
                <a:spcPct val="130000"/>
              </a:lnSpc>
            </a:pPr>
            <a:r>
              <a:rPr kumimoji="1" lang="en-US" altLang="zh-CN" sz="5400">
                <a:ln w="12700">
                  <a:noFill/>
                </a:ln>
                <a:gradFill>
                  <a:gsLst>
                    <a:gs pos="0">
                      <a:srgbClr val="991313">
                        <a:alpha val="100000"/>
                      </a:srgbClr>
                    </a:gs>
                    <a:gs pos="100000">
                      <a:srgbClr val="835339">
                        <a:alpha val="100000"/>
                      </a:srgbClr>
                    </a:gs>
                  </a:gsLst>
                  <a:lin ang="2700000" scaled="0"/>
                </a:gradFill>
                <a:latin typeface="Dream-XinCuSongGB" panose="02010604000000000000" charset="-122"/>
                <a:ea typeface="Dream-XinCuSongGB" panose="02010604000000000000" charset="-122"/>
                <a:cs typeface="Dream-XinCuSongGB" panose="02010604000000000000" charset="-122"/>
              </a:rPr>
              <a:t>PART</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900" y="0"/>
            <a:ext cx="12306300" cy="6908800"/>
          </a:xfrm>
          <a:prstGeom prst="rect">
            <a:avLst/>
          </a:prstGeom>
          <a:solidFill>
            <a:schemeClr val="bg1">
              <a:lumMod val="95000"/>
            </a:schemeClr>
          </a:solidFill>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a:off x="660400" y="4091305"/>
            <a:ext cx="540002" cy="540000"/>
          </a:xfrm>
          <a:prstGeom prst="ellipse">
            <a:avLst/>
          </a:prstGeom>
          <a:gradFill>
            <a:gsLst>
              <a:gs pos="0">
                <a:schemeClr val="accent2">
                  <a:lumMod val="60000"/>
                  <a:lumOff val="40000"/>
                </a:schemeClr>
              </a:gs>
              <a:gs pos="60000">
                <a:schemeClr val="accent2"/>
              </a:gs>
            </a:gsLst>
            <a:lin ang="2700000" scaled="0"/>
          </a:gradFill>
          <a:ln cap="rnd">
            <a:noFill/>
            <a:prstDash val="solid"/>
            <a:round/>
          </a:ln>
          <a:effectLst>
            <a:outerShdw blurRad="50800" dist="50800" dir="5400000" algn="ctr" rotWithShape="0">
              <a:schemeClr val="accent2">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6401" y="4235235"/>
            <a:ext cx="288000" cy="252138"/>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2700" cap="rnd">
            <a:noFill/>
            <a:round/>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344403" y="3696157"/>
            <a:ext cx="4664173" cy="76373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BiLSTM模型的应用</a:t>
            </a:r>
            <a:endParaRPr kumimoji="1" lang="zh-CN" altLang="en-US"/>
          </a:p>
        </p:txBody>
      </p:sp>
      <p:sp>
        <p:nvSpPr>
          <p:cNvPr id="6" name="标题 1"/>
          <p:cNvSpPr txBox="1"/>
          <p:nvPr/>
        </p:nvSpPr>
        <p:spPr>
          <a:xfrm>
            <a:off x="1344403" y="4506658"/>
            <a:ext cx="4664173" cy="123617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利用BiLSTM模型结合开发者活跃时间序列和个人画像特征，推测其地理位置，提高预测精度。</a:t>
            </a:r>
            <a:endParaRPr kumimoji="1" lang="zh-CN" altLang="en-US"/>
          </a:p>
        </p:txBody>
      </p:sp>
      <p:sp>
        <p:nvSpPr>
          <p:cNvPr id="7" name="标题 1"/>
          <p:cNvSpPr txBox="1"/>
          <p:nvPr/>
        </p:nvSpPr>
        <p:spPr>
          <a:xfrm>
            <a:off x="660400" y="1916713"/>
            <a:ext cx="540002" cy="540000"/>
          </a:xfrm>
          <a:prstGeom prst="ellipse">
            <a:avLst/>
          </a:prstGeom>
          <a:gradFill>
            <a:gsLst>
              <a:gs pos="0">
                <a:schemeClr val="accent1">
                  <a:lumMod val="60000"/>
                  <a:lumOff val="40000"/>
                </a:schemeClr>
              </a:gs>
              <a:gs pos="60000">
                <a:schemeClr val="accent1"/>
              </a:gs>
            </a:gsLst>
            <a:lin ang="2700000" scaled="0"/>
          </a:gradFill>
          <a:ln w="57150" cap="rnd">
            <a:noFill/>
            <a:round/>
          </a:ln>
          <a:effectLst>
            <a:outerShdw blurRad="50800" dist="50800" dir="5400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04401" y="2060713"/>
            <a:ext cx="252000" cy="252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rnd">
            <a:noFill/>
            <a:prstDash val="solid"/>
            <a:round/>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344403" y="1521566"/>
            <a:ext cx="4664173" cy="763735"/>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多维数据的综合利用</a:t>
            </a:r>
            <a:endParaRPr kumimoji="1" lang="zh-CN" altLang="en-US"/>
          </a:p>
        </p:txBody>
      </p:sp>
      <p:sp>
        <p:nvSpPr>
          <p:cNvPr id="10" name="标题 1"/>
          <p:cNvSpPr txBox="1"/>
          <p:nvPr/>
        </p:nvSpPr>
        <p:spPr>
          <a:xfrm>
            <a:off x="1344403" y="2335545"/>
            <a:ext cx="4664173" cy="123617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本文提出的框架综合了用户的个人简介、邮箱域、公司信息等多维数据，通过Moonshot大模型扩展开发者地理位置信息。</a:t>
            </a:r>
            <a:endParaRPr kumimoji="1" lang="zh-CN" altLang="en-US"/>
          </a:p>
        </p:txBody>
      </p:sp>
      <p:pic>
        <p:nvPicPr>
          <p:cNvPr id="11" name="图片 10"/>
          <p:cNvPicPr>
            <a:picLocks noChangeAspect="1"/>
          </p:cNvPicPr>
          <p:nvPr/>
        </p:nvPicPr>
        <p:blipFill>
          <a:blip r:embed="rId1">
            <a:alphaModFix amt="100000"/>
          </a:blip>
          <a:srcRect/>
          <a:stretch>
            <a:fillRect/>
          </a:stretch>
        </p:blipFill>
        <p:spPr>
          <a:xfrm>
            <a:off x="6359505" y="0"/>
            <a:ext cx="5836559" cy="6832600"/>
          </a:xfrm>
          <a:prstGeom prst="rect">
            <a:avLst/>
          </a:prstGeom>
        </p:spPr>
      </p:pic>
      <p:sp>
        <p:nvSpPr>
          <p:cNvPr id="12" name="标题 1"/>
          <p:cNvSpPr txBox="1"/>
          <p:nvPr/>
        </p:nvSpPr>
        <p:spPr>
          <a:xfrm>
            <a:off x="759048" y="486862"/>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基于BiLSTM的预测框架</a:t>
            </a:r>
            <a:endParaRPr kumimoji="1" lang="zh-CN" altLang="en-US"/>
          </a:p>
        </p:txBody>
      </p:sp>
      <p:sp>
        <p:nvSpPr>
          <p:cNvPr id="13" name="标题 1"/>
          <p:cNvSpPr txBox="1"/>
          <p:nvPr/>
        </p:nvSpPr>
        <p:spPr>
          <a:xfrm flipV="1">
            <a:off x="490538" y="470776"/>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a:spLocks noChangeArrowheads="1"/>
          </p:cNvSpPr>
          <p:nvPr/>
        </p:nvSpPr>
        <p:spPr bwMode="auto">
          <a:xfrm>
            <a:off x="634917" y="237124"/>
            <a:ext cx="308737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9" rIns="121917" bIns="60959">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b="1" noProof="0" dirty="0">
                <a:ln>
                  <a:noFill/>
                </a:ln>
                <a:solidFill>
                  <a:schemeClr val="accent3"/>
                </a:solidFill>
                <a:effectLst/>
                <a:uLnTx/>
                <a:uFillTx/>
                <a:latin typeface="Arial" panose="020B0604020202020204" pitchFamily="34" charset="0"/>
                <a:sym typeface="Calibri" panose="020F0502020204030204" charset="0"/>
              </a:rPr>
              <a:t>实验设计与结果</a:t>
            </a:r>
            <a:endParaRPr lang="zh-CN" altLang="en-US" b="1" noProof="0" dirty="0">
              <a:ln>
                <a:noFill/>
              </a:ln>
              <a:solidFill>
                <a:schemeClr val="accent3"/>
              </a:solidFill>
              <a:effectLst/>
              <a:uLnTx/>
              <a:uFillTx/>
              <a:latin typeface="Arial" panose="020B0604020202020204" pitchFamily="34" charset="0"/>
              <a:sym typeface="Calibri" panose="020F0502020204030204" charset="0"/>
            </a:endParaRPr>
          </a:p>
        </p:txBody>
      </p:sp>
      <p:sp>
        <p:nvSpPr>
          <p:cNvPr id="36" name="等腰三角形 35"/>
          <p:cNvSpPr>
            <a:spLocks noChangeArrowheads="1"/>
          </p:cNvSpPr>
          <p:nvPr/>
        </p:nvSpPr>
        <p:spPr bwMode="auto">
          <a:xfrm rot="5400000">
            <a:off x="-53049" y="209721"/>
            <a:ext cx="774879" cy="668780"/>
          </a:xfrm>
          <a:prstGeom prst="triangle">
            <a:avLst>
              <a:gd name="adj" fmla="val 50000"/>
            </a:avLst>
          </a:prstGeom>
          <a:solidFill>
            <a:schemeClr val="accent3"/>
          </a:solidFill>
          <a:ln>
            <a:noFill/>
          </a:ln>
        </p:spPr>
        <p:txBody>
          <a:bodyPr lIns="121917" tIns="60959" rIns="121917" bIns="60959"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cs typeface="+mn-cs"/>
              <a:sym typeface="微软雅黑" panose="020B0503020204020204" charset="-122"/>
            </a:endParaRPr>
          </a:p>
        </p:txBody>
      </p:sp>
      <p:pic>
        <p:nvPicPr>
          <p:cNvPr id="2" name="图片 1"/>
          <p:cNvPicPr>
            <a:picLocks noChangeAspect="1"/>
          </p:cNvPicPr>
          <p:nvPr/>
        </p:nvPicPr>
        <p:blipFill>
          <a:blip r:embed="rId1"/>
          <a:stretch>
            <a:fillRect/>
          </a:stretch>
        </p:blipFill>
        <p:spPr>
          <a:xfrm>
            <a:off x="4184650" y="849630"/>
            <a:ext cx="7089140" cy="4136390"/>
          </a:xfrm>
          <a:prstGeom prst="rect">
            <a:avLst/>
          </a:prstGeom>
        </p:spPr>
      </p:pic>
      <p:pic>
        <p:nvPicPr>
          <p:cNvPr id="3" name="图片 2"/>
          <p:cNvPicPr>
            <a:picLocks noChangeAspect="1"/>
          </p:cNvPicPr>
          <p:nvPr/>
        </p:nvPicPr>
        <p:blipFill>
          <a:blip r:embed="rId2"/>
          <a:stretch>
            <a:fillRect/>
          </a:stretch>
        </p:blipFill>
        <p:spPr>
          <a:xfrm>
            <a:off x="1859915" y="2167255"/>
            <a:ext cx="3347720" cy="4445000"/>
          </a:xfrm>
          <a:prstGeom prst="rect">
            <a:avLst/>
          </a:prstGeom>
        </p:spPr>
      </p:pic>
      <p:sp>
        <p:nvSpPr>
          <p:cNvPr id="4" name="矩形 3"/>
          <p:cNvSpPr/>
          <p:nvPr/>
        </p:nvSpPr>
        <p:spPr>
          <a:xfrm>
            <a:off x="1779270" y="4541520"/>
            <a:ext cx="802005" cy="232410"/>
          </a:xfrm>
          <a:prstGeom prst="rect">
            <a:avLst/>
          </a:prstGeom>
          <a:noFill/>
          <a:ln w="41275" cap="flat" cmpd="sng" algn="ctr">
            <a:solidFill>
              <a:srgbClr val="FF0000"/>
            </a:solidFill>
            <a:prstDash val="solid"/>
            <a:miter lim="800000"/>
          </a:ln>
          <a:extLst>
            <a:ext uri="{909E8E84-426E-40DD-AFC4-6F175D3DCCD1}">
              <a14:hiddenFill xmlns:a14="http://schemas.microsoft.com/office/drawing/2010/main">
                <a:solidFill>
                  <a:srgbClr val="6B0261">
                    <a:alpha val="82000"/>
                  </a:srgbClr>
                </a:solidFill>
              </a14:hiddenFill>
            </a:ext>
          </a:extLst>
        </p:spPr>
        <p:txBody>
          <a:bodyPr rtlCol="0" anchor="ctr"/>
          <a:p>
            <a:pPr algn="ctr"/>
            <a:endParaRPr lang="zh-CN" altLang="en-US" kern="0" dirty="0">
              <a:solidFill>
                <a:srgbClr val="FFFFFF"/>
              </a:solidFill>
              <a:latin typeface="Arial" panose="020B0604020202020204"/>
              <a:ea typeface="微软雅黑" panose="020B0503020204020204" charset="-122"/>
              <a:cs typeface="+mn-ea"/>
              <a:sym typeface="+mn-lt"/>
            </a:endParaRPr>
          </a:p>
        </p:txBody>
      </p:sp>
      <p:sp>
        <p:nvSpPr>
          <p:cNvPr id="5" name="矩形 4"/>
          <p:cNvSpPr/>
          <p:nvPr/>
        </p:nvSpPr>
        <p:spPr>
          <a:xfrm>
            <a:off x="5503545" y="3487420"/>
            <a:ext cx="1442720" cy="848995"/>
          </a:xfrm>
          <a:prstGeom prst="rect">
            <a:avLst/>
          </a:prstGeom>
          <a:noFill/>
          <a:ln w="41275" cap="flat" cmpd="sng" algn="ctr">
            <a:solidFill>
              <a:srgbClr val="FF0000"/>
            </a:solidFill>
            <a:prstDash val="solid"/>
            <a:miter lim="800000"/>
          </a:ln>
          <a:extLst>
            <a:ext uri="{909E8E84-426E-40DD-AFC4-6F175D3DCCD1}">
              <a14:hiddenFill xmlns:a14="http://schemas.microsoft.com/office/drawing/2010/main">
                <a:solidFill>
                  <a:srgbClr val="6B0261">
                    <a:alpha val="82000"/>
                  </a:srgbClr>
                </a:solidFill>
              </a14:hiddenFill>
            </a:ext>
          </a:extLst>
        </p:spPr>
        <p:txBody>
          <a:bodyPr rtlCol="0" anchor="ctr"/>
          <a:p>
            <a:pPr algn="ctr"/>
            <a:endParaRPr lang="zh-CN" altLang="en-US" kern="0" dirty="0">
              <a:solidFill>
                <a:srgbClr val="FFFFFF"/>
              </a:solidFill>
              <a:latin typeface="Arial" panose="020B0604020202020204"/>
              <a:ea typeface="微软雅黑" panose="020B0503020204020204" charset="-122"/>
              <a:cs typeface="+mn-ea"/>
              <a:sym typeface="+mn-lt"/>
            </a:endParaRPr>
          </a:p>
        </p:txBody>
      </p:sp>
      <p:cxnSp>
        <p:nvCxnSpPr>
          <p:cNvPr id="8" name="直接箭头连接符 7"/>
          <p:cNvCxnSpPr/>
          <p:nvPr/>
        </p:nvCxnSpPr>
        <p:spPr>
          <a:xfrm flipH="1">
            <a:off x="4787900" y="4242435"/>
            <a:ext cx="859155" cy="260985"/>
          </a:xfrm>
          <a:prstGeom prst="straightConnector1">
            <a:avLst/>
          </a:prstGeom>
          <a:ln w="28575">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900" y="0"/>
            <a:ext cx="12306300" cy="6908800"/>
          </a:xfrm>
          <a:prstGeom prst="rect">
            <a:avLst/>
          </a:prstGeom>
          <a:solidFill>
            <a:schemeClr val="bg1">
              <a:lumMod val="95000"/>
            </a:schemeClr>
          </a:solidFill>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a:off x="0" y="3844481"/>
            <a:ext cx="4791922" cy="1540318"/>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1474127" y="3844481"/>
            <a:ext cx="717873" cy="1540318"/>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905511" y="3846882"/>
            <a:ext cx="648000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991313">
                    <a:alpha val="100000"/>
                  </a:srgbClr>
                </a:solidFill>
                <a:latin typeface="Source Han Sans CN Bold" panose="020B0800000000000000" charset="-122"/>
                <a:ea typeface="Source Han Sans CN Bold" panose="020B0800000000000000" charset="-122"/>
                <a:cs typeface="Source Han Sans CN Bold" panose="020B0800000000000000" charset="-122"/>
              </a:rPr>
              <a:t>BiLSTM模型的预测表现</a:t>
            </a:r>
            <a:endParaRPr kumimoji="1" lang="zh-CN" altLang="en-US"/>
          </a:p>
        </p:txBody>
      </p:sp>
      <p:sp>
        <p:nvSpPr>
          <p:cNvPr id="6" name="标题 1"/>
          <p:cNvSpPr txBox="1"/>
          <p:nvPr/>
        </p:nvSpPr>
        <p:spPr>
          <a:xfrm>
            <a:off x="4905511" y="4228176"/>
            <a:ext cx="6480000" cy="1156623"/>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实验结果表明，BiLSTM模型在预测精度上优于其他基线方法，准确率达到0.684，验证了模型的有效性。</a:t>
            </a:r>
            <a:endParaRPr kumimoji="1" lang="zh-CN" altLang="en-US"/>
          </a:p>
        </p:txBody>
      </p:sp>
      <p:sp>
        <p:nvSpPr>
          <p:cNvPr id="7" name="标题 1"/>
          <p:cNvSpPr txBox="1"/>
          <p:nvPr/>
        </p:nvSpPr>
        <p:spPr>
          <a:xfrm>
            <a:off x="4905511" y="1586088"/>
            <a:ext cx="648000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991313">
                    <a:alpha val="100000"/>
                  </a:srgbClr>
                </a:solidFill>
                <a:latin typeface="Source Han Sans CN Bold" panose="020B0800000000000000" charset="-122"/>
                <a:ea typeface="Source Han Sans CN Bold" panose="020B0800000000000000" charset="-122"/>
                <a:cs typeface="Source Han Sans CN Bold" panose="020B0800000000000000" charset="-122"/>
              </a:rPr>
              <a:t>实验数据收集与预处理</a:t>
            </a:r>
            <a:endParaRPr kumimoji="1" lang="zh-CN" altLang="en-US"/>
          </a:p>
        </p:txBody>
      </p:sp>
      <p:sp>
        <p:nvSpPr>
          <p:cNvPr id="8" name="标题 1"/>
          <p:cNvSpPr txBox="1"/>
          <p:nvPr/>
        </p:nvSpPr>
        <p:spPr>
          <a:xfrm>
            <a:off x="4905511" y="1924338"/>
            <a:ext cx="6480000" cy="1504662"/>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描述了如何使用Open Digger工具收集GitHub用户数据，并进行预处理以提高数据质量。</a:t>
            </a:r>
            <a:endParaRPr kumimoji="1" lang="zh-CN" altLang="en-US"/>
          </a:p>
        </p:txBody>
      </p:sp>
      <p:pic>
        <p:nvPicPr>
          <p:cNvPr id="9" name="图片 8"/>
          <p:cNvPicPr>
            <a:picLocks noChangeAspect="1"/>
          </p:cNvPicPr>
          <p:nvPr/>
        </p:nvPicPr>
        <p:blipFill>
          <a:blip r:embed="rId1">
            <a:alphaModFix amt="100000"/>
          </a:blip>
          <a:srcRect l="5880" t="6190" r="19886" b="3393"/>
          <a:stretch>
            <a:fillRect/>
          </a:stretch>
        </p:blipFill>
        <p:spPr>
          <a:xfrm>
            <a:off x="990600" y="1343865"/>
            <a:ext cx="3083417" cy="4606994"/>
          </a:xfrm>
          <a:custGeom>
            <a:avLst/>
            <a:gdLst/>
            <a:ahLst/>
            <a:cxnLst/>
            <a:rect l="l" t="t" r="r" b="b"/>
            <a:pathLst>
              <a:path w="3086100" h="4610100">
                <a:moveTo>
                  <a:pt x="0" y="0"/>
                </a:moveTo>
                <a:lnTo>
                  <a:pt x="3083417" y="0"/>
                </a:lnTo>
                <a:lnTo>
                  <a:pt x="3083417" y="4606994"/>
                </a:lnTo>
                <a:lnTo>
                  <a:pt x="0" y="4606994"/>
                </a:lnTo>
                <a:close/>
              </a:path>
            </a:pathLst>
          </a:custGeom>
          <a:noFill/>
          <a:ln>
            <a:noFill/>
          </a:ln>
        </p:spPr>
      </p:pic>
      <p:sp>
        <p:nvSpPr>
          <p:cNvPr id="10" name="标题 1"/>
          <p:cNvSpPr txBox="1"/>
          <p:nvPr/>
        </p:nvSpPr>
        <p:spPr>
          <a:xfrm>
            <a:off x="759048" y="486862"/>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实验设计与结果</a:t>
            </a:r>
            <a:endParaRPr kumimoji="1" lang="zh-CN" altLang="en-US"/>
          </a:p>
        </p:txBody>
      </p:sp>
      <p:sp>
        <p:nvSpPr>
          <p:cNvPr id="11" name="标题 1"/>
          <p:cNvSpPr txBox="1"/>
          <p:nvPr/>
        </p:nvSpPr>
        <p:spPr>
          <a:xfrm flipV="1">
            <a:off x="490538" y="470776"/>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490538" y="649448"/>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flipV="1">
            <a:off x="490538" y="828120"/>
            <a:ext cx="169862" cy="1221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ags/tag1.xml><?xml version="1.0" encoding="utf-8"?>
<p:tagLst xmlns:p="http://schemas.openxmlformats.org/presentationml/2006/main">
  <p:tag name="commondata" val="eyJoZGlkIjoiMmEwZWVkMWNhNmM1MjQ3NWFmMGNlYTMwMTc3MzdiZTEifQ=="/>
</p:tagLst>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835339"/>
      </a:accent1>
      <a:accent2>
        <a:srgbClr val="991313"/>
      </a:accent2>
      <a:accent3>
        <a:srgbClr val="A5A5A5"/>
      </a:accent3>
      <a:accent4>
        <a:srgbClr val="FFC000"/>
      </a:accent4>
      <a:accent5>
        <a:srgbClr val="5B9BD5"/>
      </a:accent5>
      <a:accent6>
        <a:srgbClr val="70AD47"/>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1173</Words>
  <Application>WPS 演示</Application>
  <PresentationFormat/>
  <Paragraphs>144</Paragraphs>
  <Slides>16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宋体</vt:lpstr>
      <vt:lpstr>Wingdings</vt:lpstr>
      <vt:lpstr>Dream-XinCuSongGB</vt:lpstr>
      <vt:lpstr>Source Han Sans CN Bold</vt:lpstr>
      <vt:lpstr>Source Han Sans</vt:lpstr>
      <vt:lpstr>OPPOSans H</vt:lpstr>
      <vt:lpstr>OPPOSans B</vt:lpstr>
      <vt:lpstr>等线</vt:lpstr>
      <vt:lpstr>微软雅黑</vt:lpstr>
      <vt:lpstr>Arial Unicode MS</vt:lpstr>
      <vt:lpstr>Calibri</vt:lpstr>
      <vt:lpstr>Arial</vt:lpstr>
      <vt:lpstr>Arial Narrow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赵思嘉</cp:lastModifiedBy>
  <cp:revision>1</cp:revision>
  <dcterms:created xsi:type="dcterms:W3CDTF">2024-12-02T02:05:24Z</dcterms:created>
  <dcterms:modified xsi:type="dcterms:W3CDTF">2024-12-02T02:05:38Z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0529F680AC8C45F4A22ACD1E7E374B15_12</vt:lpwstr>
  </property>
  <property fmtid="{D5CDD505-2E9C-101B-9397-08002B2CF9AE}" pid="3" name="KSOProductBuildVer">
    <vt:lpwstr>2052-12.1.0.18276</vt:lpwstr>
  </property>
</Properties>
</file>